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7"/>
  </p:notesMasterIdLst>
  <p:sldIdLst>
    <p:sldId id="256" r:id="rId2"/>
    <p:sldId id="257" r:id="rId3"/>
    <p:sldId id="269" r:id="rId4"/>
    <p:sldId id="258" r:id="rId5"/>
    <p:sldId id="259" r:id="rId6"/>
    <p:sldId id="280" r:id="rId7"/>
    <p:sldId id="294" r:id="rId8"/>
    <p:sldId id="261" r:id="rId9"/>
    <p:sldId id="278" r:id="rId10"/>
    <p:sldId id="295" r:id="rId11"/>
    <p:sldId id="276" r:id="rId12"/>
    <p:sldId id="281" r:id="rId13"/>
    <p:sldId id="296" r:id="rId14"/>
    <p:sldId id="262" r:id="rId15"/>
    <p:sldId id="279" r:id="rId16"/>
    <p:sldId id="297" r:id="rId17"/>
    <p:sldId id="263" r:id="rId18"/>
    <p:sldId id="282" r:id="rId19"/>
    <p:sldId id="298" r:id="rId20"/>
    <p:sldId id="309" r:id="rId21"/>
    <p:sldId id="310" r:id="rId22"/>
    <p:sldId id="311" r:id="rId23"/>
    <p:sldId id="264" r:id="rId24"/>
    <p:sldId id="283" r:id="rId25"/>
    <p:sldId id="299" r:id="rId26"/>
    <p:sldId id="265" r:id="rId27"/>
    <p:sldId id="284" r:id="rId28"/>
    <p:sldId id="300" r:id="rId29"/>
    <p:sldId id="267" r:id="rId30"/>
    <p:sldId id="285" r:id="rId31"/>
    <p:sldId id="301" r:id="rId32"/>
    <p:sldId id="268" r:id="rId33"/>
    <p:sldId id="277" r:id="rId34"/>
    <p:sldId id="302" r:id="rId35"/>
    <p:sldId id="270" r:id="rId36"/>
    <p:sldId id="286" r:id="rId37"/>
    <p:sldId id="303" r:id="rId38"/>
    <p:sldId id="271" r:id="rId39"/>
    <p:sldId id="287" r:id="rId40"/>
    <p:sldId id="304" r:id="rId41"/>
    <p:sldId id="272" r:id="rId42"/>
    <p:sldId id="292" r:id="rId43"/>
    <p:sldId id="293" r:id="rId44"/>
    <p:sldId id="288" r:id="rId45"/>
    <p:sldId id="305" r:id="rId46"/>
    <p:sldId id="273" r:id="rId47"/>
    <p:sldId id="289" r:id="rId48"/>
    <p:sldId id="306" r:id="rId49"/>
    <p:sldId id="274" r:id="rId50"/>
    <p:sldId id="290" r:id="rId51"/>
    <p:sldId id="307" r:id="rId52"/>
    <p:sldId id="275" r:id="rId53"/>
    <p:sldId id="291" r:id="rId54"/>
    <p:sldId id="308" r:id="rId55"/>
    <p:sldId id="260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6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F277D-A4D2-482B-85A2-893BD50958DF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47E28-F538-4104-91B2-9D6A6FABB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323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6265-7AF4-4BAF-AF5A-AB78FFC2F04F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3AE9-C698-482B-A556-73F9C5C6D0E5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5666-AB76-4623-9CF6-5CFD441BC3BB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48046-28AD-4B3B-B9BC-FB94945CAE9F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F79E-79BE-46A3-82F4-42559C5B82A9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36AF-C3A0-454D-9765-A809424BD239}" type="datetime1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A539-A23A-48B3-834C-36911D3C65C9}" type="datetime1">
              <a:rPr lang="ru-RU" smtClean="0"/>
              <a:t>07.11.2019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F72B-0FC2-45B2-BCAE-425E074040B0}" type="datetime1">
              <a:rPr lang="ru-RU" smtClean="0"/>
              <a:t>07.11.2019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84D27-19C9-4F41-B6DF-4A7A1DFF6AAF}" type="datetime1">
              <a:rPr lang="ru-RU" smtClean="0"/>
              <a:t>07.11.2019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F32C7-824C-4605-9431-33B15E0E4632}" type="datetime1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3607-48B1-45B1-A3A9-DB8DB1A7D758}" type="datetime1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CC4090C-8A7A-481B-B722-0C864B412A4E}" type="datetime1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ru.wikipedia.org/wiki/%D0%91%D1%83%D1%80%D0%BB%D0%B0%D0%BA%D0%B8_%D0%BD%D0%B0_%D0%92%D0%BE%D0%BB%D0%B3%D0%B5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opisanie-kartin.com/opisanie-kartiny-alekseya-savrasova-raduga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opisanie-kartin.com/opisanie-kartiny-alekseya-savrasova-radug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ru.wikipedia.org/wiki/%D0%98%D1%82%D0%B0%D0%BB%D1%8C%D1%8F%D0%BD%D1%81%D0%BA%D0%B8%D0%B9_%D0%BF%D0%BE%D0%BB%D0%B4%D0%B5%D0%BD%D1%8C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/index.php?curid=21480250" TargetMode="External"/><Relationship Id="rId13" Type="http://schemas.openxmlformats.org/officeDocument/2006/relationships/hyperlink" Target="https://muzei-mira.com/kartini_russkih_hudojnikov/1437-kartina-pokorenie-sibiri-ermakom-surikov-1895.html" TargetMode="External"/><Relationship Id="rId3" Type="http://schemas.openxmlformats.org/officeDocument/2006/relationships/hyperlink" Target="https://commons.wikimedia.org/w/index.php?curid=21863469" TargetMode="External"/><Relationship Id="rId7" Type="http://schemas.openxmlformats.org/officeDocument/2006/relationships/hyperlink" Target="https://commons.wikimedia.org/w/index.php?curid=13501414" TargetMode="External"/><Relationship Id="rId12" Type="http://schemas.openxmlformats.org/officeDocument/2006/relationships/hyperlink" Target="http://smallbay.ru/artrussia/surikov_perehod_suvorova.html" TargetMode="External"/><Relationship Id="rId17" Type="http://schemas.openxmlformats.org/officeDocument/2006/relationships/hyperlink" Target="http://opisanie-kartin.com/opisanie-kartiny-vasiliya-surikova-utro-streleckoj-kazni/" TargetMode="External"/><Relationship Id="rId2" Type="http://schemas.openxmlformats.org/officeDocument/2006/relationships/hyperlink" Target="https://ru.wikipedia.org/wiki/&#1043;&#1086;&#1089;&#1091;&#1076;&#1072;&#1088;&#1089;&#1090;&#1074;&#1077;&#1085;&#1085;&#1099;&#1081;_&#1056;&#1091;&#1089;&#1089;&#1082;&#1080;&#1081;_&#1084;&#1091;&#1079;&#1077;&#1081;#/" TargetMode="External"/><Relationship Id="rId16" Type="http://schemas.openxmlformats.org/officeDocument/2006/relationships/hyperlink" Target="http://nearyou.ru/100kartin/100karrt_7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/index.php?curid=800287" TargetMode="External"/><Relationship Id="rId11" Type="http://schemas.openxmlformats.org/officeDocument/2006/relationships/hyperlink" Target="http://sdam-na5.ru/sochineniya-po-kartinam/180-sochinenie-po-kartine-vzyatie-snezhnogo-gorodka" TargetMode="External"/><Relationship Id="rId5" Type="http://schemas.openxmlformats.org/officeDocument/2006/relationships/hyperlink" Target="https://commons.wikimedia.org/w/index.php?curid=139017" TargetMode="External"/><Relationship Id="rId15" Type="http://schemas.openxmlformats.org/officeDocument/2006/relationships/hyperlink" Target="http://opisanie-kartin.com/opisanie-kartiny-arkadiya-rylova-zelenyj-shum/" TargetMode="External"/><Relationship Id="rId10" Type="http://schemas.openxmlformats.org/officeDocument/2006/relationships/hyperlink" Target="http://opisanie-kartin.com/opisanie-kartiny-alekseya-savrasova-raduga/" TargetMode="External"/><Relationship Id="rId4" Type="http://schemas.openxmlformats.org/officeDocument/2006/relationships/hyperlink" Target="https://commons.wikimedia.org/w/index.php?curid=30818032" TargetMode="External"/><Relationship Id="rId9" Type="http://schemas.openxmlformats.org/officeDocument/2006/relationships/hyperlink" Target="http://www.spb.aif.ru/culture/person/svatovstvo_geniya_kak_bezumie_pogubilo_hudozhnika_pavla_fedotova" TargetMode="External"/><Relationship Id="rId14" Type="http://schemas.openxmlformats.org/officeDocument/2006/relationships/hyperlink" Target="http://www.deineka.ru/work-oborona_sevastopolya.ph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9F%D0%BE%D1%81%D0%BB%D0%B5%D0%B4%D0%BD%D0%B8%D0%B9_%D0%B4%D0%B5%D0%BD%D1%8C_%D0%9F%D0%BE%D0%BC%D0%BF%D0%B5%D0%B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961903" y="1707027"/>
            <a:ext cx="5648623" cy="1204306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Виртуальная прогулка по Государственному русскому музею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229200"/>
            <a:ext cx="6511131" cy="329259"/>
          </a:xfrm>
        </p:spPr>
        <p:txBody>
          <a:bodyPr>
            <a:noAutofit/>
          </a:bodyPr>
          <a:lstStyle/>
          <a:p>
            <a:r>
              <a:rPr lang="ru-RU" sz="1800" dirty="0" smtClean="0"/>
              <a:t>Дидактический материал К урокам по повторению или обобщению изученного </a:t>
            </a:r>
            <a:r>
              <a:rPr lang="ru-RU" sz="1800" dirty="0"/>
              <a:t>в</a:t>
            </a:r>
            <a:r>
              <a:rPr lang="ru-RU" sz="1800" dirty="0" smtClean="0"/>
              <a:t> разделе «</a:t>
            </a:r>
            <a:r>
              <a:rPr lang="ru-RU" sz="1800" dirty="0" err="1" smtClean="0"/>
              <a:t>синтаксис»в</a:t>
            </a:r>
            <a:r>
              <a:rPr lang="ru-RU" sz="1800" dirty="0" smtClean="0"/>
              <a:t> 8-11 классах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smtClean="0"/>
              <a:t>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08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370" y="369760"/>
            <a:ext cx="7520940" cy="3579849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Calibri"/>
                <a:ea typeface="Calibri"/>
                <a:cs typeface="Times New Roman"/>
              </a:rPr>
              <a:t>Карл Брюллов словно видел этих людей в роковой для них 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день, </a:t>
            </a:r>
            <a:r>
              <a:rPr lang="ru-RU" sz="2000" i="1" dirty="0">
                <a:latin typeface="Calibri"/>
                <a:ea typeface="Calibri"/>
                <a:cs typeface="Times New Roman"/>
              </a:rPr>
              <a:t>когда разгневанный Везувий покрыл город Помпею толстым слоем пепла.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Calibri"/>
                <a:ea typeface="Calibri"/>
                <a:cs typeface="Times New Roman"/>
              </a:rPr>
              <a:t>Образы 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людей, </a:t>
            </a:r>
            <a:r>
              <a:rPr lang="ru-RU" sz="2000" i="1" dirty="0">
                <a:latin typeface="Calibri"/>
                <a:ea typeface="Calibri"/>
                <a:cs typeface="Times New Roman"/>
              </a:rPr>
              <a:t>созданные 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художником, </a:t>
            </a:r>
            <a:r>
              <a:rPr lang="ru-RU" sz="2000" i="1" dirty="0">
                <a:latin typeface="Calibri"/>
                <a:ea typeface="Calibri"/>
                <a:cs typeface="Times New Roman"/>
              </a:rPr>
              <a:t>поражают зрителя подлинным величием 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духа, </a:t>
            </a:r>
            <a:r>
              <a:rPr lang="ru-RU" sz="2000" i="1" dirty="0">
                <a:latin typeface="Calibri"/>
                <a:ea typeface="Calibri"/>
                <a:cs typeface="Times New Roman"/>
              </a:rPr>
              <a:t>умением сострадать и помогать друг другу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 smtClean="0">
                <a:latin typeface="Calibri"/>
                <a:ea typeface="Calibri"/>
                <a:cs typeface="Times New Roman"/>
              </a:rPr>
              <a:t>В пепле, засыпавшем греческий город Помпеи, археологи обнаружили большое количество различных предметов, в том числе и бронзовые циркули.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e/ec/Karl_Brullov_-_The_Last_Day_of_Pompeii_-_Google_Art_Project.jpg/800px-Karl_Brullov_-_The_Last_Day_of_Pompeii_-_Google_Art_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19374"/>
            <a:ext cx="3609590" cy="253573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16583"/>
            <a:ext cx="36036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075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80" y="260648"/>
            <a:ext cx="7520940" cy="548640"/>
          </a:xfrm>
        </p:spPr>
        <p:txBody>
          <a:bodyPr/>
          <a:lstStyle/>
          <a:p>
            <a:r>
              <a:rPr lang="ru-RU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Шишкин </a:t>
            </a:r>
            <a:r>
              <a:rPr lang="ru-RU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 И</a:t>
            </a:r>
            <a:r>
              <a:rPr lang="ru-RU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. «Корабельная роща</a:t>
            </a:r>
            <a:r>
              <a:rPr lang="ru-RU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»</a:t>
            </a:r>
            <a:endParaRPr lang="ru-RU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nearyou.ru/shishkin/rkorab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0" y="836712"/>
            <a:ext cx="8572500" cy="54864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91880" y="6539136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076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0" dirty="0" smtClean="0"/>
              <a:t>Сосновая роща из отборных деревьев  служивших для постройки кораблей приобрела в его картине значение образа русской природы в целом. </a:t>
            </a:r>
          </a:p>
          <a:p>
            <a:r>
              <a:rPr lang="ru-RU" sz="1800" b="0" dirty="0" smtClean="0"/>
              <a:t>Деревья не умещаются в картине уходят за её  пределы в небо собираются  единой зелёной массой или открывают  просветы в глубину рядом с великанами рощи струится по песку ручей и поднимается молодая поросль тонких сосенок.</a:t>
            </a:r>
          </a:p>
          <a:p>
            <a:r>
              <a:rPr lang="ru-RU" sz="1800" b="0" dirty="0" smtClean="0"/>
              <a:t>Игра солнечного  света  на золотистых стволах сиреневые тени на них нежная голубизна неба свидетельствует о сильном чувстве восприятия красоты северной природы которым обладал Шишкин.</a:t>
            </a:r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://nearyou.ru/shishkin/rkorab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2861356" cy="183126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30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0" dirty="0" smtClean="0"/>
              <a:t>Сосновая роща из отборных деревьев,  служивших для постройки кораблей, приобрела в его картине значение образа русской природы в целом. </a:t>
            </a:r>
          </a:p>
          <a:p>
            <a:r>
              <a:rPr lang="ru-RU" sz="1800" b="0" dirty="0" smtClean="0"/>
              <a:t>Деревья не умещаются в картине, уходят за её  пределы в небо, собираются  единой зелёной массой или открывают  просветы в глубину, рядом с великанами рощи струится по песку ручей и поднимается молодая поросль тонких сосенок.</a:t>
            </a:r>
          </a:p>
          <a:p>
            <a:r>
              <a:rPr lang="ru-RU" sz="1800" b="0" dirty="0" smtClean="0"/>
              <a:t>Игра солнечного  света  на золотистых стволах, сиреневые тени на них, нежная голубизна неба свидетельствует о сильном чувстве восприятия красоты северной природы, которым обладал Шишкин.</a:t>
            </a:r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://nearyou.ru/shishkin/rkorab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2861356" cy="183126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57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ru-RU" b="1" i="1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rbel" pitchFamily="34" charset="0"/>
              </a:rPr>
              <a:t>Айвазовский И. "Девятый вал"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upload.wikimedia.org/wikipedia/commons/thumb/f/fa/%D0%90%D0%B9%D0%B2%D0%B0%D0%B7%D0%BE%D0%B2%D1%81%D0%BA%D0%B8%D0%B9_%D0%98._%22%D0%94%D0%B5%D0%B2%D1%8F%D1%82%D1%8B%D0%B9_%D0%B2%D0%B0%D0%BB%22..jpg/800px-%D0%90%D0%B9%D0%B2%D0%B0%D0%B7%D0%BE%D0%B2%D1%81%D0%BA%D0%B8%D0%B9_%D0%98._%22%D0%94%D0%B5%D0%B2%D1%8F%D1%82%D1%8B%D0%B9_%D0%B2%D0%B0%D0%BB%22.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"/>
          <a:stretch/>
        </p:blipFill>
        <p:spPr bwMode="auto">
          <a:xfrm>
            <a:off x="251520" y="942108"/>
            <a:ext cx="8280920" cy="542211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63888" y="6438488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893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99988"/>
            <a:ext cx="8352928" cy="484865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latin typeface="Calibri"/>
                <a:ea typeface="Calibri"/>
                <a:cs typeface="Times New Roman"/>
              </a:rPr>
              <a:t>Айвазовский утверждал что «движения живых струй неуловимы для кисти» что «писать молнию порыв ветра всплеск волны немыслимо с натуры».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latin typeface="Calibri"/>
                <a:ea typeface="Calibri"/>
                <a:cs typeface="Times New Roman"/>
              </a:rPr>
              <a:t> В картине всё находится в движении то пронизанный светом вал то золотистый туман проносящийся над бегущими валами скрывающими под своей  мрачной синевой холодную бездну.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2" descr="https://upload.wikimedia.org/wikipedia/commons/thumb/f/fa/%D0%90%D0%B9%D0%B2%D0%B0%D0%B7%D0%BE%D0%B2%D1%81%D0%BA%D0%B8%D0%B9_%D0%98._%22%D0%94%D0%B5%D0%B2%D1%8F%D1%82%D1%8B%D0%B9_%D0%B2%D0%B0%D0%BB%22..jpg/800px-%D0%90%D0%B9%D0%B2%D0%B0%D0%B7%D0%BE%D0%B2%D1%81%D0%BA%D0%B8%D0%B9_%D0%98._%22%D0%94%D0%B5%D0%B2%D1%8F%D1%82%D1%8B%D0%B9_%D0%B2%D0%B0%D0%BB%22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"/>
          <a:stretch/>
        </p:blipFill>
        <p:spPr bwMode="auto">
          <a:xfrm>
            <a:off x="539552" y="4066340"/>
            <a:ext cx="3273103" cy="214313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99988"/>
            <a:ext cx="8352928" cy="484865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latin typeface="Calibri"/>
                <a:ea typeface="Calibri"/>
                <a:cs typeface="Times New Roman"/>
              </a:rPr>
              <a:t>Айвазовский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утверждал,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что «движения живых струй неуловимы для кисти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»,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что «писать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молнию,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порыв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ветра,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всплеск волны немыслимо с натуры».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latin typeface="Calibri"/>
                <a:ea typeface="Calibri"/>
                <a:cs typeface="Times New Roman"/>
              </a:rPr>
              <a:t> В картине всё находится в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движении: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то пронизанный светом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вал,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то золотистый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туман,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проносящийся над бегущими </a:t>
            </a:r>
            <a:r>
              <a:rPr lang="ru-RU" sz="2400" i="1" dirty="0" smtClean="0">
                <a:latin typeface="Calibri"/>
                <a:ea typeface="Calibri"/>
                <a:cs typeface="Times New Roman"/>
              </a:rPr>
              <a:t>валами, </a:t>
            </a:r>
            <a:r>
              <a:rPr lang="ru-RU" sz="2400" i="1" dirty="0">
                <a:latin typeface="Calibri"/>
                <a:ea typeface="Calibri"/>
                <a:cs typeface="Times New Roman"/>
              </a:rPr>
              <a:t>скрывающими под своей  мрачной синевой холодную бездну.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2" descr="https://upload.wikimedia.org/wikipedia/commons/thumb/f/fa/%D0%90%D0%B9%D0%B2%D0%B0%D0%B7%D0%BE%D0%B2%D1%81%D0%BA%D0%B8%D0%B9_%D0%98._%22%D0%94%D0%B5%D0%B2%D1%8F%D1%82%D1%8B%D0%B9_%D0%B2%D0%B0%D0%BB%22..jpg/800px-%D0%90%D0%B9%D0%B2%D0%B0%D0%B7%D0%BE%D0%B2%D1%81%D0%BA%D0%B8%D0%B9_%D0%98._%22%D0%94%D0%B5%D0%B2%D1%8F%D1%82%D1%8B%D0%B9_%D0%B2%D0%B0%D0%BB%22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"/>
          <a:stretch/>
        </p:blipFill>
        <p:spPr bwMode="auto">
          <a:xfrm>
            <a:off x="539552" y="4066340"/>
            <a:ext cx="3273103" cy="214313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34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i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</a:rPr>
              <a:t>Репин </a:t>
            </a:r>
            <a:r>
              <a:rPr lang="ru-RU" b="1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</a:rPr>
              <a:t> И</a:t>
            </a:r>
            <a:r>
              <a:rPr lang="ru-RU" b="1" i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</a:rPr>
              <a:t>. Е.  </a:t>
            </a:r>
            <a:r>
              <a:rPr lang="ru-RU" b="1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  <a:hlinkClick r:id="rId2" tooltip="Бурлаки на Волге"/>
              </a:rPr>
              <a:t>«Бурлаки </a:t>
            </a:r>
            <a:r>
              <a:rPr lang="ru-RU" b="1" i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  <a:hlinkClick r:id="rId2" tooltip="Бурлаки на Волге"/>
              </a:rPr>
              <a:t>на </a:t>
            </a:r>
            <a:r>
              <a:rPr lang="ru-RU" b="1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  <a:hlinkClick r:id="rId2" tooltip="Бурлаки на Волге"/>
              </a:rPr>
              <a:t>Волге</a:t>
            </a:r>
            <a:r>
              <a:rPr lang="ru-RU" b="1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</a:rPr>
              <a:t>»</a:t>
            </a:r>
            <a:endParaRPr lang="ru-RU" b="1" i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upload.wikimedia.org/wikipedia/commons/thumb/a/ae/Ilia_Efimovich_Repin_%281844-1930%29_-_Volga_Boatmen_%281870-1873%29.jpg/1280px-Ilia_Efimovich_Repin_%281844-1930%29_-_Volga_Boatmen_%281870-1873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639671" cy="399584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14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81621"/>
            <a:ext cx="7992888" cy="3579849"/>
          </a:xfrm>
        </p:spPr>
        <p:txBody>
          <a:bodyPr>
            <a:normAutofit/>
          </a:bodyPr>
          <a:lstStyle/>
          <a:p>
            <a:r>
              <a:rPr lang="ru-RU" sz="1800" b="0" dirty="0">
                <a:solidFill>
                  <a:srgbClr val="663333"/>
                </a:solidFill>
                <a:latin typeface="arial"/>
              </a:rPr>
              <a:t>Лица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угрюмые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иногда только сверкнет тяжелый взгляд из-под пряди сбившихся висящих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волос 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лица потные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блестят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и рубахи насквозь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потемнели.</a:t>
            </a:r>
          </a:p>
          <a:p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Бурлаки миновав даль берега справа проходят перед нами борец из Нижнего- Новгорода Канин злобный бурлак изнемогающий старик юноша в розовой рубашке пытающийся  приподнять тяжёлую лямку солдат вынесший из туркестанских походов каскетку белую рубаху и сапоги.</a:t>
            </a:r>
            <a:endParaRPr lang="ru-RU" sz="1800" b="0" dirty="0">
              <a:solidFill>
                <a:srgbClr val="663333"/>
              </a:solidFill>
              <a:latin typeface="arial"/>
            </a:endParaRPr>
          </a:p>
          <a:p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Могучая 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пока еще не обнаруженная сила живет в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них  и кажется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нет такой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преграды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которая могла бы сдержать ее и встать у нее на пути.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a/ae/Ilia_Efimovich_Repin_%281844-1930%29_-_Volga_Boatmen_%281870-1873%29.jpg/1280px-Ilia_Efimovich_Repin_%281844-1930%29_-_Volga_Boatmen_%281870-1873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61470"/>
            <a:ext cx="4926394" cy="227845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39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81621"/>
            <a:ext cx="7992888" cy="3579849"/>
          </a:xfrm>
        </p:spPr>
        <p:txBody>
          <a:bodyPr>
            <a:normAutofit/>
          </a:bodyPr>
          <a:lstStyle/>
          <a:p>
            <a:r>
              <a:rPr lang="ru-RU" sz="1800" b="0" dirty="0">
                <a:solidFill>
                  <a:srgbClr val="663333"/>
                </a:solidFill>
                <a:latin typeface="arial"/>
              </a:rPr>
              <a:t>Лица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угрюмые,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иногда только сверкнет тяжелый взгляд из-под пряди сбившихся висящих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волос,  лица, потные, блестят,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и рубахи насквозь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потемнели.</a:t>
            </a:r>
          </a:p>
          <a:p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Бурлаки, миновав даль берега справа, проходят перед нами: борец из Нижнего-Новгорода Канин, злобный бурлак, изнемогающий старик, юноша в розовой рубашке, пытающийся  приподнять тяжёлую лямку, солдат, вынесший из туркестанских походов каскетку, белую рубаху и сапоги.</a:t>
            </a:r>
            <a:endParaRPr lang="ru-RU" sz="1800" b="0" dirty="0">
              <a:solidFill>
                <a:srgbClr val="663333"/>
              </a:solidFill>
              <a:latin typeface="arial"/>
            </a:endParaRPr>
          </a:p>
          <a:p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Могучая, 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пока еще не обнаруженная сила живет в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них,  и кажется,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нет такой </a:t>
            </a:r>
            <a:r>
              <a:rPr lang="ru-RU" sz="1800" b="0" dirty="0" smtClean="0">
                <a:solidFill>
                  <a:srgbClr val="663333"/>
                </a:solidFill>
                <a:latin typeface="arial"/>
              </a:rPr>
              <a:t>преграды, </a:t>
            </a:r>
            <a:r>
              <a:rPr lang="ru-RU" sz="1800" b="0" dirty="0">
                <a:solidFill>
                  <a:srgbClr val="663333"/>
                </a:solidFill>
                <a:latin typeface="arial"/>
              </a:rPr>
              <a:t>которая могла бы сдержать ее и встать у нее на пути.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a/ae/Ilia_Efimovich_Repin_%281844-1930%29_-_Volga_Boatmen_%281870-1873%29.jpg/1280px-Ilia_Efimovich_Repin_%281844-1930%29_-_Volga_Boatmen_%281870-1873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61470"/>
            <a:ext cx="4926394" cy="227845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46" y="4356161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34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+mn-lt"/>
              </a:rPr>
              <a:t>Сформулируйте задание!</a:t>
            </a:r>
            <a:endParaRPr lang="ru-RU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768532"/>
          </a:xfrm>
        </p:spPr>
        <p:txBody>
          <a:bodyPr>
            <a:normAutofit fontScale="92500"/>
          </a:bodyPr>
          <a:lstStyle/>
          <a:p>
            <a:r>
              <a:rPr lang="ru-RU" sz="2800" dirty="0">
                <a:latin typeface="Gabriola" pitchFamily="82" charset="0"/>
              </a:rPr>
              <a:t>В </a:t>
            </a:r>
            <a:r>
              <a:rPr lang="ru-RU" sz="2800" dirty="0" smtClean="0">
                <a:latin typeface="Gabriola" pitchFamily="82" charset="0"/>
              </a:rPr>
              <a:t>Государстве(</a:t>
            </a:r>
            <a:r>
              <a:rPr lang="ru-RU" sz="2800" dirty="0" err="1" smtClean="0">
                <a:latin typeface="Gabriola" pitchFamily="82" charset="0"/>
              </a:rPr>
              <a:t>н,нн</a:t>
            </a:r>
            <a:r>
              <a:rPr lang="ru-RU" sz="2800" dirty="0" smtClean="0">
                <a:latin typeface="Gabriola" pitchFamily="82" charset="0"/>
              </a:rPr>
              <a:t>)ом </a:t>
            </a:r>
            <a:r>
              <a:rPr lang="ru-RU" sz="2800" dirty="0">
                <a:latin typeface="Gabriola" pitchFamily="82" charset="0"/>
              </a:rPr>
              <a:t>Русском музее хранятся </a:t>
            </a:r>
            <a:r>
              <a:rPr lang="ru-RU" sz="2800" dirty="0" smtClean="0">
                <a:latin typeface="Gabriola" pitchFamily="82" charset="0"/>
              </a:rPr>
              <a:t>несметные художестве(</a:t>
            </a:r>
            <a:r>
              <a:rPr lang="ru-RU" sz="2800" dirty="0" err="1" smtClean="0">
                <a:latin typeface="Gabriola" pitchFamily="82" charset="0"/>
              </a:rPr>
              <a:t>н,нн</a:t>
            </a:r>
            <a:r>
              <a:rPr lang="ru-RU" sz="2800" dirty="0" smtClean="0">
                <a:latin typeface="Gabriola" pitchFamily="82" charset="0"/>
              </a:rPr>
              <a:t>)</a:t>
            </a:r>
            <a:r>
              <a:rPr lang="ru-RU" sz="2800" dirty="0" err="1" smtClean="0">
                <a:latin typeface="Gabriola" pitchFamily="82" charset="0"/>
              </a:rPr>
              <a:t>ые</a:t>
            </a:r>
            <a:r>
              <a:rPr lang="ru-RU" sz="2800" dirty="0" smtClean="0">
                <a:latin typeface="Gabriola" pitchFamily="82" charset="0"/>
              </a:rPr>
              <a:t> </a:t>
            </a:r>
            <a:r>
              <a:rPr lang="ru-RU" sz="2800" dirty="0">
                <a:latin typeface="Gabriola" pitchFamily="82" charset="0"/>
              </a:rPr>
              <a:t>сокровища. Все богатство и разнообразие русского искусства с </a:t>
            </a:r>
            <a:r>
              <a:rPr lang="ru-RU" sz="2800" dirty="0" smtClean="0">
                <a:latin typeface="Gabriola" pitchFamily="82" charset="0"/>
              </a:rPr>
              <a:t>и…</a:t>
            </a:r>
            <a:r>
              <a:rPr lang="ru-RU" sz="2800" dirty="0" err="1" smtClean="0">
                <a:latin typeface="Gabriola" pitchFamily="82" charset="0"/>
              </a:rPr>
              <a:t>черпывающей</a:t>
            </a:r>
            <a:r>
              <a:rPr lang="ru-RU" sz="2800" dirty="0" smtClean="0">
                <a:latin typeface="Gabriola" pitchFamily="82" charset="0"/>
              </a:rPr>
              <a:t> </a:t>
            </a:r>
            <a:r>
              <a:rPr lang="ru-RU" sz="2800" dirty="0">
                <a:latin typeface="Gabriola" pitchFamily="82" charset="0"/>
              </a:rPr>
              <a:t>полнотой представлено в его </a:t>
            </a:r>
            <a:r>
              <a:rPr lang="ru-RU" sz="2800" dirty="0" smtClean="0">
                <a:latin typeface="Gabriola" pitchFamily="82" charset="0"/>
              </a:rPr>
              <a:t>собраниях содержащих </a:t>
            </a:r>
            <a:r>
              <a:rPr lang="ru-RU" sz="2800" dirty="0">
                <a:latin typeface="Gabriola" pitchFamily="82" charset="0"/>
              </a:rPr>
              <a:t>около </a:t>
            </a:r>
            <a:r>
              <a:rPr lang="ru-RU" sz="2800" dirty="0" smtClean="0">
                <a:latin typeface="Gabriola" pitchFamily="82" charset="0"/>
              </a:rPr>
              <a:t>250 (числительное прописью!) художестве(</a:t>
            </a:r>
            <a:r>
              <a:rPr lang="ru-RU" sz="2800" dirty="0" err="1" smtClean="0">
                <a:latin typeface="Gabriola" pitchFamily="82" charset="0"/>
              </a:rPr>
              <a:t>н,нн</a:t>
            </a:r>
            <a:r>
              <a:rPr lang="ru-RU" sz="2800" dirty="0" smtClean="0">
                <a:latin typeface="Gabriola" pitchFamily="82" charset="0"/>
              </a:rPr>
              <a:t>)</a:t>
            </a:r>
            <a:r>
              <a:rPr lang="ru-RU" sz="2800" dirty="0" err="1" smtClean="0">
                <a:latin typeface="Gabriola" pitchFamily="82" charset="0"/>
              </a:rPr>
              <a:t>ых</a:t>
            </a:r>
            <a:r>
              <a:rPr lang="ru-RU" sz="2800" dirty="0" smtClean="0">
                <a:latin typeface="Gabriola" pitchFamily="82" charset="0"/>
              </a:rPr>
              <a:t> произведений  здесь </a:t>
            </a:r>
            <a:r>
              <a:rPr lang="ru-RU" sz="2800" dirty="0">
                <a:latin typeface="Gabriola" pitchFamily="82" charset="0"/>
              </a:rPr>
              <a:t>и памятники </a:t>
            </a:r>
            <a:r>
              <a:rPr lang="ru-RU" sz="2800" dirty="0" smtClean="0">
                <a:latin typeface="Gabriola" pitchFamily="82" charset="0"/>
              </a:rPr>
              <a:t>(древне)русского искусства  </a:t>
            </a:r>
            <a:r>
              <a:rPr lang="ru-RU" sz="2800" dirty="0">
                <a:latin typeface="Gabriola" pitchFamily="82" charset="0"/>
              </a:rPr>
              <a:t>и изделия народного </a:t>
            </a:r>
            <a:r>
              <a:rPr lang="ru-RU" sz="2800" dirty="0" smtClean="0">
                <a:latin typeface="Gabriola" pitchFamily="82" charset="0"/>
              </a:rPr>
              <a:t>творчества (декоративно)прикладного искусства  а </a:t>
            </a:r>
            <a:r>
              <a:rPr lang="ru-RU" sz="2800" dirty="0">
                <a:latin typeface="Gabriola" pitchFamily="82" charset="0"/>
              </a:rPr>
              <a:t>также крупнейшие </a:t>
            </a:r>
            <a:r>
              <a:rPr lang="ru-RU" sz="2800" dirty="0" smtClean="0">
                <a:latin typeface="Gabriola" pitchFamily="82" charset="0"/>
              </a:rPr>
              <a:t>ко(</a:t>
            </a:r>
            <a:r>
              <a:rPr lang="ru-RU" sz="2800" dirty="0" err="1" smtClean="0">
                <a:latin typeface="Gabriola" pitchFamily="82" charset="0"/>
              </a:rPr>
              <a:t>лл,л</a:t>
            </a:r>
            <a:r>
              <a:rPr lang="ru-RU" sz="2800" dirty="0" smtClean="0">
                <a:latin typeface="Gabriola" pitchFamily="82" charset="0"/>
              </a:rPr>
              <a:t>)</a:t>
            </a:r>
            <a:r>
              <a:rPr lang="ru-RU" sz="2800" dirty="0" err="1" smtClean="0">
                <a:latin typeface="Gabriola" pitchFamily="82" charset="0"/>
              </a:rPr>
              <a:t>екции</a:t>
            </a:r>
            <a:r>
              <a:rPr lang="ru-RU" sz="2800" dirty="0" smtClean="0">
                <a:latin typeface="Gabriola" pitchFamily="82" charset="0"/>
              </a:rPr>
              <a:t> </a:t>
            </a:r>
            <a:r>
              <a:rPr lang="ru-RU" sz="2800" dirty="0">
                <a:latin typeface="Gabriola" pitchFamily="82" charset="0"/>
              </a:rPr>
              <a:t>живописи и </a:t>
            </a:r>
            <a:r>
              <a:rPr lang="ru-RU" sz="2800" dirty="0" smtClean="0">
                <a:latin typeface="Gabriola" pitchFamily="82" charset="0"/>
              </a:rPr>
              <a:t>скульптуры  гравюр</a:t>
            </a:r>
            <a:r>
              <a:rPr lang="ru-RU" sz="2800" dirty="0">
                <a:latin typeface="Gabriola" pitchFamily="82" charset="0"/>
              </a:rPr>
              <a:t> </a:t>
            </a:r>
            <a:r>
              <a:rPr lang="ru-RU" sz="2800" dirty="0" smtClean="0">
                <a:latin typeface="Gabriola" pitchFamily="82" charset="0"/>
              </a:rPr>
              <a:t>  </a:t>
            </a:r>
            <a:r>
              <a:rPr lang="ru-RU" sz="2800" dirty="0">
                <a:latin typeface="Gabriola" pitchFamily="82" charset="0"/>
              </a:rPr>
              <a:t>рисунков и акварелей.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82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04348" cy="65375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cap="none" dirty="0">
                <a:ln/>
                <a:solidFill>
                  <a:schemeClr val="accent3"/>
                </a:solidFill>
                <a:latin typeface="times new roman"/>
              </a:rPr>
              <a:t>А.Г. </a:t>
            </a:r>
            <a:r>
              <a:rPr lang="ru-RU" b="1" cap="none" dirty="0" smtClean="0">
                <a:ln/>
                <a:solidFill>
                  <a:schemeClr val="accent3"/>
                </a:solidFill>
                <a:latin typeface="times new roman"/>
              </a:rPr>
              <a:t>Венецианов « Жница»</a:t>
            </a:r>
            <a:r>
              <a:rPr lang="ru-RU" b="1" cap="none" dirty="0">
                <a:ln/>
                <a:solidFill>
                  <a:schemeClr val="accent3"/>
                </a:solidFill>
              </a:rPr>
              <a:t/>
            </a:r>
            <a:br>
              <a:rPr lang="ru-RU" b="1" cap="none" dirty="0">
                <a:ln/>
                <a:solidFill>
                  <a:schemeClr val="accent3"/>
                </a:solidFill>
              </a:rPr>
            </a:br>
            <a:endParaRPr lang="ru-RU" b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39952" y="6309320"/>
            <a:ext cx="4724400" cy="274320"/>
          </a:xfrm>
        </p:spPr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1026" name="Picture 2" descr="Картинки по запросу венецианов жниц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757025" cy="5904656"/>
          </a:xfrm>
          <a:prstGeom prst="rect">
            <a:avLst/>
          </a:prstGeom>
          <a:ln w="1270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317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00628"/>
            <a:ext cx="8136904" cy="3579849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Times New Roman"/>
                <a:ea typeface="Calibri"/>
                <a:cs typeface="Times New Roman"/>
              </a:rPr>
              <a:t>Когда художник поселился в своём маленьком имении </a:t>
            </a:r>
            <a:r>
              <a:rPr lang="ru-RU" sz="2000" i="1" dirty="0" err="1">
                <a:latin typeface="Times New Roman"/>
                <a:ea typeface="Calibri"/>
                <a:cs typeface="Times New Roman"/>
              </a:rPr>
              <a:t>Сафонкове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 в Тверской  губернии он создал целую галерею привлекательных образов русской деревенской молодёжи.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Times New Roman"/>
                <a:ea typeface="Calibri"/>
                <a:cs typeface="Times New Roman"/>
              </a:rPr>
              <a:t>Девушки в его картинах воплощают национальный идеал прекрасного их лица могут и не быть «правильными» в духе академического искусства но каждому из них свойственны нравственная чистота одухотворённость здоровье.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2462389" cy="298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2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Взаимопроверка!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00628"/>
            <a:ext cx="8280920" cy="3579849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Times New Roman"/>
                <a:ea typeface="Calibri"/>
                <a:cs typeface="Times New Roman"/>
              </a:rPr>
              <a:t>Когда художник поселился в своём маленьком имении </a:t>
            </a:r>
            <a:r>
              <a:rPr lang="ru-RU" sz="2000" i="1" dirty="0" err="1">
                <a:latin typeface="Times New Roman"/>
                <a:ea typeface="Calibri"/>
                <a:cs typeface="Times New Roman"/>
              </a:rPr>
              <a:t>Сафонкове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 в Тверской  </a:t>
            </a:r>
            <a:r>
              <a:rPr lang="ru-RU" sz="2000" i="1" dirty="0" smtClean="0">
                <a:latin typeface="Times New Roman"/>
                <a:ea typeface="Calibri"/>
                <a:cs typeface="Times New Roman"/>
              </a:rPr>
              <a:t>губернии, 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он создал целую галерею привлекательных образов русской деревенской молодёжи.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Times New Roman"/>
                <a:ea typeface="Calibri"/>
                <a:cs typeface="Times New Roman"/>
              </a:rPr>
              <a:t>Девушки в его картинах воплощают национальный идеал </a:t>
            </a:r>
            <a:r>
              <a:rPr lang="ru-RU" sz="2000" i="1" dirty="0" smtClean="0">
                <a:latin typeface="Times New Roman"/>
                <a:ea typeface="Calibri"/>
                <a:cs typeface="Times New Roman"/>
              </a:rPr>
              <a:t>прекрасного; 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их лица могут и не быть «правильными» в духе академического </a:t>
            </a:r>
            <a:r>
              <a:rPr lang="ru-RU" sz="2000" i="1" dirty="0" smtClean="0">
                <a:latin typeface="Times New Roman"/>
                <a:ea typeface="Calibri"/>
                <a:cs typeface="Times New Roman"/>
              </a:rPr>
              <a:t>искусства, 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но каждому из них свойственны нравственная </a:t>
            </a:r>
            <a:r>
              <a:rPr lang="ru-RU" sz="2000" i="1" dirty="0" smtClean="0">
                <a:latin typeface="Times New Roman"/>
                <a:ea typeface="Calibri"/>
                <a:cs typeface="Times New Roman"/>
              </a:rPr>
              <a:t>чистота, одухотворённость, </a:t>
            </a:r>
            <a:r>
              <a:rPr lang="ru-RU" sz="2000" i="1" dirty="0">
                <a:latin typeface="Times New Roman"/>
                <a:ea typeface="Calibri"/>
                <a:cs typeface="Times New Roman"/>
              </a:rPr>
              <a:t>здоровье.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4" y="3861048"/>
            <a:ext cx="2461801" cy="298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62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818" y="332656"/>
            <a:ext cx="8432670" cy="548640"/>
          </a:xfrm>
        </p:spPr>
        <p:txBody>
          <a:bodyPr/>
          <a:lstStyle/>
          <a:p>
            <a:pPr fontAlgn="base"/>
            <a:r>
              <a:rPr lang="ru-RU" sz="2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Репин И.</a:t>
            </a:r>
            <a:br>
              <a:rPr lang="ru-RU" sz="2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</a:br>
            <a:r>
              <a:rPr lang="ru-RU" sz="2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 «</a:t>
            </a:r>
            <a:r>
              <a:rPr lang="ru-RU" sz="2400" b="1" i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Запорожцы пишут письмо </a:t>
            </a:r>
            <a:r>
              <a:rPr lang="ru-RU" sz="2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турецкому султану»</a:t>
            </a:r>
            <a:endParaRPr lang="ru-RU" sz="2400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rbel" pitchFamily="34" charset="0"/>
            </a:endParaRPr>
          </a:p>
        </p:txBody>
      </p:sp>
      <p:pic>
        <p:nvPicPr>
          <p:cNvPr id="5122" name="Picture 2" descr="https://upload.wikimedia.org/wikipedia/commons/thumb/7/73/Repin_Cossacks.jpg/1024px-Repin_Cossac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78" y="1295941"/>
            <a:ext cx="8792710" cy="519491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19872" y="6490853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2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0" dirty="0" smtClean="0"/>
              <a:t>Каждый запорожец живой характер обобщённый на основе многочисленных наблюдений. </a:t>
            </a:r>
          </a:p>
          <a:p>
            <a:r>
              <a:rPr lang="ru-RU" sz="1800" b="0" dirty="0" smtClean="0"/>
              <a:t> </a:t>
            </a:r>
            <a:r>
              <a:rPr lang="ru-RU" sz="1800" b="0" dirty="0"/>
              <a:t>Х</a:t>
            </a:r>
            <a:r>
              <a:rPr lang="ru-RU" sz="1800" b="0" dirty="0" smtClean="0"/>
              <a:t>удожник побывал  в местах прежней Сечи искал   типы казаков на Украине и Кубани ему позировали студенты генералы писатели артисты но в картине нет их портретов настолько отдельные характеристики составили единое целое картины.</a:t>
            </a:r>
          </a:p>
          <a:p>
            <a:r>
              <a:rPr lang="ru-RU" sz="1800" b="0" dirty="0" smtClean="0"/>
              <a:t>Репин работал над картиной долго и любовно начиная с лета 1878 года когда впервые познакомился с легендарным письмом запорожцев к султану который предлагал покориться ему и платить дань.</a:t>
            </a:r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7/73/Repin_Cossacks.jpg/1024px-Repin_Cossac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656340" cy="216024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14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0" dirty="0" smtClean="0"/>
              <a:t>Каждый запорожец  -  живой характер, обобщённый на основе многочисленных наблюдений. </a:t>
            </a:r>
          </a:p>
          <a:p>
            <a:r>
              <a:rPr lang="ru-RU" sz="1800" b="0" dirty="0" smtClean="0"/>
              <a:t> </a:t>
            </a:r>
            <a:r>
              <a:rPr lang="ru-RU" sz="1800" b="0" dirty="0"/>
              <a:t>Х</a:t>
            </a:r>
            <a:r>
              <a:rPr lang="ru-RU" sz="1800" b="0" dirty="0" smtClean="0"/>
              <a:t>удожник побывал  в местах прежней Сечи, искал   типы казаков на Украине и Кубани, ему позировали студенты, генералы, писатели, артисты, но в картине нет их портретов, настолько отдельные характеристики составили единое целое картины.</a:t>
            </a:r>
          </a:p>
          <a:p>
            <a:r>
              <a:rPr lang="ru-RU" sz="1800" b="0" dirty="0" smtClean="0"/>
              <a:t>Репин работал над картиной долго и любовно, начиная с лета 1878 года, когда впервые познакомился с легендарным письмом запорожцев к султану, который предлагал покориться ему и платить дань.</a:t>
            </a:r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7/73/Repin_Cossacks.jpg/1024px-Repin_Cossac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656340" cy="216024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79" y="332656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23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Васнецов В. М.  </a:t>
            </a:r>
            <a:r>
              <a:rPr lang="ru-RU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«Витязь на распутье»</a:t>
            </a:r>
            <a:endParaRPr lang="ru-RU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upload.wikimedia.org/wikipedia/commons/thumb/e/ee/19-v_2h_Vasnetsov.jpg/1024px-19-v_2h_Vasnet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" t="3018" r="1460" b="2732"/>
          <a:stretch/>
        </p:blipFill>
        <p:spPr bwMode="auto">
          <a:xfrm>
            <a:off x="153826" y="1124744"/>
            <a:ext cx="8821190" cy="482453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66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7520940" cy="3579849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Камень преградивший путь кости предшественников зловещие вороны болотная топь всё должно остановить его не пустить на поиски правды и счастливой человеческой  доли.</a:t>
            </a:r>
          </a:p>
          <a:p>
            <a:r>
              <a:rPr lang="ru-RU" sz="1800" b="0" dirty="0" smtClean="0"/>
              <a:t>Камни словно собравшиеся в поле кажутся враждебными жёлтые красные и тёмно-синие тона создают ощущение тревожности.</a:t>
            </a:r>
          </a:p>
          <a:p>
            <a:r>
              <a:rPr lang="ru-RU" sz="1800" b="0" dirty="0" smtClean="0"/>
              <a:t>Но витязь плотно сидящий на надёжном крепком коне вооружённый защищённый кольчугами латами тяжёлым щитом кажется таким непреклонным что картина рождает уверенность в победе этого представителя мужества и душевной чистоты народа.</a:t>
            </a:r>
          </a:p>
          <a:p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e/ee/19-v_2h_Vasnetsov.jpg/1024px-19-v_2h_Vasnet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" t="3018" r="1460" b="2732"/>
          <a:stretch/>
        </p:blipFill>
        <p:spPr bwMode="auto">
          <a:xfrm>
            <a:off x="323528" y="3922681"/>
            <a:ext cx="4410595" cy="241226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47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28768"/>
            <a:ext cx="7520940" cy="3579849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Камень, преградивший путь, кости предшественников, зловещие вороны, болотная топь - всё должно остановить его, не пустить на поиски правды и счастливой человеческой  доли.</a:t>
            </a:r>
          </a:p>
          <a:p>
            <a:r>
              <a:rPr lang="ru-RU" sz="1800" b="0" dirty="0" smtClean="0"/>
              <a:t>Камни, словно собравшиеся в поле, кажутся враждебными</a:t>
            </a:r>
            <a:r>
              <a:rPr lang="ru-RU" sz="1800" b="0" smtClean="0"/>
              <a:t>, </a:t>
            </a:r>
            <a:r>
              <a:rPr lang="ru-RU" sz="1800" b="0" smtClean="0"/>
              <a:t>жёлтые, </a:t>
            </a:r>
            <a:r>
              <a:rPr lang="ru-RU" sz="1800" b="0" dirty="0" smtClean="0"/>
              <a:t>красные и тёмно-синие тона создают ощущение тревожности.</a:t>
            </a:r>
          </a:p>
          <a:p>
            <a:r>
              <a:rPr lang="ru-RU" sz="1800" b="0" dirty="0" smtClean="0"/>
              <a:t>Но витязь, плотно сидящий на надёжном крепком коне, вооружённый, защищённый кольчугами, латами, тяжёлым щитом, кажется таким непреклонным, что картина рождает уверенность в победе этого представителя мужества и душевной чистоты народа.</a:t>
            </a:r>
          </a:p>
          <a:p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e/ee/19-v_2h_Vasnetsov.jpg/1024px-19-v_2h_Vasnets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" t="3018" r="1460" b="2732"/>
          <a:stretch/>
        </p:blipFill>
        <p:spPr bwMode="auto">
          <a:xfrm>
            <a:off x="323528" y="3922681"/>
            <a:ext cx="4410595" cy="241226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7072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6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65760"/>
            <a:ext cx="7804348" cy="548640"/>
          </a:xfrm>
        </p:spPr>
        <p:txBody>
          <a:bodyPr/>
          <a:lstStyle/>
          <a:p>
            <a:r>
              <a:rPr lang="ru-RU" u="sng" dirty="0">
                <a:solidFill>
                  <a:srgbClr val="88001B"/>
                </a:solidFill>
                <a:latin typeface="Arial"/>
              </a:rPr>
              <a:t/>
            </a:r>
            <a:br>
              <a:rPr lang="ru-RU" u="sng" dirty="0">
                <a:solidFill>
                  <a:srgbClr val="88001B"/>
                </a:solidFill>
                <a:latin typeface="Arial"/>
              </a:rPr>
            </a:br>
            <a:r>
              <a:rPr lang="ru-RU" b="1" i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rbel" pitchFamily="34" charset="0"/>
              </a:rPr>
              <a:t>Федотов П.А. «Сватовство майора»</a:t>
            </a:r>
            <a:r>
              <a:rPr lang="ru-RU" dirty="0">
                <a:solidFill>
                  <a:srgbClr val="4E4F4F"/>
                </a:solidFill>
                <a:latin typeface="Arial"/>
              </a:rPr>
              <a:t/>
            </a:r>
            <a:br>
              <a:rPr lang="ru-RU" dirty="0">
                <a:solidFill>
                  <a:srgbClr val="4E4F4F"/>
                </a:solidFill>
                <a:latin typeface="Arial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554149"/>
              </p:ext>
            </p:extLst>
          </p:nvPr>
        </p:nvGraphicFramePr>
        <p:xfrm>
          <a:off x="467545" y="1484784"/>
          <a:ext cx="7665591" cy="687687"/>
        </p:xfrm>
        <a:graphic>
          <a:graphicData uri="http://schemas.openxmlformats.org/drawingml/2006/table">
            <a:tbl>
              <a:tblPr/>
              <a:tblGrid>
                <a:gridCol w="7665591"/>
              </a:tblGrid>
              <a:tr h="687687">
                <a:tc>
                  <a:txBody>
                    <a:bodyPr/>
                    <a:lstStyle/>
                    <a:p>
                      <a:pPr algn="just"/>
                      <a:endParaRPr lang="ru-RU" sz="1500" dirty="0">
                        <a:solidFill>
                          <a:srgbClr val="4E4F4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155654" cy="5415864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91880" y="6468600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96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5517232"/>
            <a:ext cx="8566265" cy="548640"/>
          </a:xfrm>
        </p:spPr>
        <p:txBody>
          <a:bodyPr/>
          <a:lstStyle/>
          <a:p>
            <a:r>
              <a:rPr lang="ru-RU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Book" pitchFamily="34" charset="0"/>
              </a:rPr>
              <a:t>Санкт-Петербург, Россия. Михайловский дворец (главный корпус Русского музея).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Spb 06-2012 MichaelPal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8585287" cy="3890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673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136904" cy="3579849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Зрители с восторгом приняли картину Федотова впервые видя знакомые явления русской жизни в остром сатирическом освещении.</a:t>
            </a:r>
          </a:p>
          <a:p>
            <a:r>
              <a:rPr lang="ru-RU" sz="1800" b="0" dirty="0" smtClean="0"/>
              <a:t>Каждая деталь изображения имеет значение в картине отец не справится никак с сюртуком так как быстро разбогатев он лишь недавно начал его носить сбросив простецкий армяк невеста бросилась в сторону  складка указывает что скатерть ради такого дня только что вынута из сундука даже кошка намывающая рыльце  не случайна.</a:t>
            </a:r>
          </a:p>
          <a:p>
            <a:r>
              <a:rPr lang="ru-RU" sz="1800" b="0" dirty="0" smtClean="0"/>
              <a:t>За  частным случаем изображённым художником узнаётся расстановка социальных сил в России в середине </a:t>
            </a:r>
            <a:r>
              <a:rPr lang="en-US" sz="1800" b="0" dirty="0" smtClean="0"/>
              <a:t>XIX</a:t>
            </a:r>
            <a:r>
              <a:rPr lang="ru-RU" sz="1800" b="0" dirty="0" smtClean="0"/>
              <a:t> века характеризующаяся возрастающей ролью буржуазии обогащением купечества и начавшимся оскудением дворянства.</a:t>
            </a:r>
          </a:p>
          <a:p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67944" y="6352956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861048"/>
            <a:ext cx="4077827" cy="270793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27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136904" cy="3579849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Зрители с восторгом приняли картину Федотова впервые видя знакомые явления русской жизни в остром сатирическом освещении.</a:t>
            </a:r>
          </a:p>
          <a:p>
            <a:r>
              <a:rPr lang="ru-RU" sz="1800" b="0" dirty="0" smtClean="0"/>
              <a:t>Каждая деталь изображения имеет значение в картине отец не справится никак с сюртуком так как быстро разбогатев он лишь недавно начал его носить сбросив простецкий армяк невеста бросилась в сторону  складка указывает что скатерть ради такого дня только что вынута из сундука даже кошка намывающая рыльце  не случайна.</a:t>
            </a:r>
          </a:p>
          <a:p>
            <a:r>
              <a:rPr lang="ru-RU" sz="1800" b="0" dirty="0" smtClean="0"/>
              <a:t>За  частным случаем изображённым художником узнаётся расстановка социальных сил в России в середине </a:t>
            </a:r>
            <a:r>
              <a:rPr lang="en-US" sz="1800" b="0" dirty="0" smtClean="0"/>
              <a:t>XIX</a:t>
            </a:r>
            <a:r>
              <a:rPr lang="ru-RU" sz="1800" b="0" dirty="0" smtClean="0"/>
              <a:t> века характеризующаяся возрастающей ролью буржуазии обогащением купечества и начавшимся оскудением дворянства.</a:t>
            </a:r>
          </a:p>
          <a:p>
            <a:endParaRPr lang="ru-RU" sz="18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67944" y="6352956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861048"/>
            <a:ext cx="4077827" cy="270793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617" y="4077072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5755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5333216" cy="548640"/>
          </a:xfrm>
        </p:spPr>
        <p:txBody>
          <a:bodyPr/>
          <a:lstStyle/>
          <a:p>
            <a:pPr algn="ctr"/>
            <a:r>
              <a:rPr lang="ru-RU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Саврасов  А.К. «Радуга»</a:t>
            </a:r>
            <a:endParaRPr lang="ru-RU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452" y="1152545"/>
            <a:ext cx="7520940" cy="35798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Картинки по запросу саврасов раду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46270"/>
            <a:ext cx="7200800" cy="558401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550043" y="6530288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120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00628"/>
            <a:ext cx="7920880" cy="4056564"/>
          </a:xfrm>
        </p:spPr>
        <p:txBody>
          <a:bodyPr/>
          <a:lstStyle/>
          <a:p>
            <a:pPr lvl="0"/>
            <a:r>
              <a:rPr lang="ru-RU" sz="2400" i="1" dirty="0">
                <a:solidFill>
                  <a:srgbClr val="000000"/>
                </a:solidFill>
              </a:rPr>
              <a:t>Дорога и вьющаяся рядом тропинка ведут в </a:t>
            </a:r>
            <a:r>
              <a:rPr lang="ru-RU" sz="2400" i="1" dirty="0" smtClean="0">
                <a:solidFill>
                  <a:srgbClr val="000000"/>
                </a:solidFill>
              </a:rPr>
              <a:t>глубину  </a:t>
            </a:r>
            <a:r>
              <a:rPr lang="ru-RU" sz="2400" i="1" dirty="0">
                <a:solidFill>
                  <a:srgbClr val="000000"/>
                </a:solidFill>
              </a:rPr>
              <a:t>к грядкам огорода на склоне </a:t>
            </a:r>
            <a:r>
              <a:rPr lang="ru-RU" sz="2400" i="1" dirty="0" smtClean="0">
                <a:solidFill>
                  <a:srgbClr val="000000"/>
                </a:solidFill>
              </a:rPr>
              <a:t>холма </a:t>
            </a:r>
            <a:r>
              <a:rPr lang="ru-RU" sz="2400" i="1" dirty="0">
                <a:solidFill>
                  <a:srgbClr val="000000"/>
                </a:solidFill>
              </a:rPr>
              <a:t>на гребне которого видны </a:t>
            </a:r>
            <a:r>
              <a:rPr lang="ru-RU" sz="2400" i="1" dirty="0" smtClean="0">
                <a:solidFill>
                  <a:srgbClr val="000000"/>
                </a:solidFill>
              </a:rPr>
              <a:t>изба сараи банька</a:t>
            </a:r>
            <a:r>
              <a:rPr lang="ru-RU" sz="2400" i="1" dirty="0">
                <a:solidFill>
                  <a:srgbClr val="000000"/>
                </a:solidFill>
              </a:rPr>
              <a:t>.</a:t>
            </a:r>
          </a:p>
          <a:p>
            <a:pPr lvl="0"/>
            <a:r>
              <a:rPr lang="ru-RU" sz="2400" i="1" dirty="0">
                <a:solidFill>
                  <a:srgbClr val="000000"/>
                </a:solidFill>
              </a:rPr>
              <a:t>Над деревней после дождя появилась </a:t>
            </a:r>
            <a:r>
              <a:rPr lang="ru-RU" sz="2400" i="1" dirty="0" smtClean="0">
                <a:solidFill>
                  <a:srgbClr val="000000"/>
                </a:solidFill>
              </a:rPr>
              <a:t>радуга прозрачная</a:t>
            </a:r>
            <a:r>
              <a:rPr lang="ru-RU" sz="2400" i="1" dirty="0">
                <a:solidFill>
                  <a:srgbClr val="000000"/>
                </a:solidFill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</a:rPr>
              <a:t> </a:t>
            </a:r>
            <a:r>
              <a:rPr lang="ru-RU" sz="2400" i="1" dirty="0">
                <a:solidFill>
                  <a:srgbClr val="000000"/>
                </a:solidFill>
              </a:rPr>
              <a:t>чуть заметная. </a:t>
            </a:r>
          </a:p>
          <a:p>
            <a:pPr lvl="0"/>
            <a:r>
              <a:rPr lang="ru-RU" sz="2400" i="1" dirty="0">
                <a:solidFill>
                  <a:srgbClr val="000000"/>
                </a:solidFill>
              </a:rPr>
              <a:t>С холма стекают </a:t>
            </a:r>
            <a:r>
              <a:rPr lang="ru-RU" sz="2400" i="1" dirty="0" smtClean="0">
                <a:solidFill>
                  <a:srgbClr val="000000"/>
                </a:solidFill>
              </a:rPr>
              <a:t>ручьи</a:t>
            </a:r>
            <a:r>
              <a:rPr lang="ru-RU" sz="2400" i="1" dirty="0">
                <a:solidFill>
                  <a:srgbClr val="000000"/>
                </a:solidFill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</a:rPr>
              <a:t> </a:t>
            </a:r>
            <a:r>
              <a:rPr lang="ru-RU" sz="2400" i="1" dirty="0">
                <a:solidFill>
                  <a:srgbClr val="000000"/>
                </a:solidFill>
              </a:rPr>
              <a:t>образуя канавки.</a:t>
            </a:r>
            <a:r>
              <a:rPr lang="ru-RU" sz="2400" i="1" dirty="0">
                <a:solidFill>
                  <a:srgbClr val="000000"/>
                </a:solidFill>
                <a:hlinkClick r:id="rId2"/>
              </a:rPr>
              <a:t> </a:t>
            </a:r>
            <a:endParaRPr lang="ru-RU" sz="2400" i="1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Картинки по запросу саврасов раду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140738" cy="2435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0773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00628"/>
            <a:ext cx="8280920" cy="4056564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000000"/>
                </a:solidFill>
              </a:rPr>
              <a:t>Дорога и вьющаяся рядом тропинка ведут в глубину, к грядкам огорода на склоне холма, на гребне которого видны изба, сараи, банька.</a:t>
            </a:r>
          </a:p>
          <a:p>
            <a:pPr lvl="0"/>
            <a:r>
              <a:rPr lang="ru-RU" sz="2400" i="1" dirty="0" smtClean="0">
                <a:solidFill>
                  <a:srgbClr val="000000"/>
                </a:solidFill>
              </a:rPr>
              <a:t>Над </a:t>
            </a:r>
            <a:r>
              <a:rPr lang="ru-RU" sz="2400" i="1" dirty="0">
                <a:solidFill>
                  <a:srgbClr val="000000"/>
                </a:solidFill>
              </a:rPr>
              <a:t>деревней после дождя появилась </a:t>
            </a:r>
            <a:r>
              <a:rPr lang="ru-RU" sz="2400" i="1" dirty="0" smtClean="0">
                <a:solidFill>
                  <a:srgbClr val="000000"/>
                </a:solidFill>
              </a:rPr>
              <a:t>радуга, прозрачная,  </a:t>
            </a:r>
            <a:r>
              <a:rPr lang="ru-RU" sz="2400" i="1" dirty="0">
                <a:solidFill>
                  <a:srgbClr val="000000"/>
                </a:solidFill>
              </a:rPr>
              <a:t>чуть заметная. </a:t>
            </a:r>
            <a:endParaRPr lang="ru-RU" sz="2400" i="1" dirty="0" smtClean="0">
              <a:solidFill>
                <a:srgbClr val="000000"/>
              </a:solidFill>
            </a:endParaRPr>
          </a:p>
          <a:p>
            <a:pPr lvl="0"/>
            <a:r>
              <a:rPr lang="ru-RU" sz="2400" i="1" dirty="0" smtClean="0">
                <a:solidFill>
                  <a:srgbClr val="000000"/>
                </a:solidFill>
              </a:rPr>
              <a:t>С </a:t>
            </a:r>
            <a:r>
              <a:rPr lang="ru-RU" sz="2400" i="1" dirty="0">
                <a:solidFill>
                  <a:srgbClr val="000000"/>
                </a:solidFill>
              </a:rPr>
              <a:t>холма стекают </a:t>
            </a:r>
            <a:r>
              <a:rPr lang="ru-RU" sz="2400" i="1" dirty="0" smtClean="0">
                <a:solidFill>
                  <a:srgbClr val="000000"/>
                </a:solidFill>
              </a:rPr>
              <a:t>ручьи,  образуя </a:t>
            </a:r>
            <a:r>
              <a:rPr lang="ru-RU" sz="2400" i="1" dirty="0">
                <a:solidFill>
                  <a:srgbClr val="000000"/>
                </a:solidFill>
              </a:rPr>
              <a:t>канавки.</a:t>
            </a:r>
            <a:r>
              <a:rPr lang="ru-RU" sz="2400" i="1" dirty="0">
                <a:solidFill>
                  <a:srgbClr val="000000"/>
                </a:solidFill>
                <a:hlinkClick r:id="rId2"/>
              </a:rPr>
              <a:t> </a:t>
            </a:r>
            <a:endParaRPr lang="ru-RU" sz="2400" i="1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Картинки по запросу саврасов раду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140738" cy="2435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70501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9056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cap="none" dirty="0">
                <a:ln/>
                <a:solidFill>
                  <a:schemeClr val="accent3"/>
                </a:solidFill>
              </a:rPr>
              <a:t>Суриков В. И. </a:t>
            </a:r>
            <a:r>
              <a:rPr lang="ru-RU" b="1" cap="none" dirty="0" smtClean="0">
                <a:ln/>
                <a:solidFill>
                  <a:schemeClr val="accent3"/>
                </a:solidFill>
              </a:rPr>
              <a:t>«Взятие </a:t>
            </a:r>
            <a:r>
              <a:rPr lang="ru-RU" b="1" cap="none" dirty="0">
                <a:ln/>
                <a:solidFill>
                  <a:schemeClr val="accent3"/>
                </a:solidFill>
              </a:rPr>
              <a:t>снежного </a:t>
            </a:r>
            <a:r>
              <a:rPr lang="ru-RU" b="1" cap="none" dirty="0" smtClean="0">
                <a:ln/>
                <a:solidFill>
                  <a:schemeClr val="accent3"/>
                </a:solidFill>
              </a:rPr>
              <a:t>городка»</a:t>
            </a:r>
            <a:endParaRPr lang="ru-RU" b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по запросу суриков взятие снежного городка карт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01728" cy="4680520"/>
          </a:xfrm>
          <a:prstGeom prst="rect">
            <a:avLst/>
          </a:prstGeom>
          <a:ln w="1905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408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Брат художника Сурикова  устроил для него  старинную игру «взятие городка» в которой сибирская  казачья молодёжь показывала свою удаль.</a:t>
            </a:r>
          </a:p>
          <a:p>
            <a:r>
              <a:rPr lang="ru-RU" sz="2400" dirty="0" smtClean="0"/>
              <a:t>Лица играющих и зрителей отвечают представлению художника  о русской красоте выражающейся в здоровье одухотворённости и радости бытия.</a:t>
            </a:r>
          </a:p>
          <a:p>
            <a:r>
              <a:rPr lang="ru-RU" sz="2400" dirty="0" smtClean="0"/>
              <a:t>Суриков снова показал себя  блестящим мастером живописи широко и плотно написан снег жизнерадостна  многоцветная гамма одежд узоров и разрумянившихся молодых лиц.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00043"/>
            <a:ext cx="3862534" cy="222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8693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Брат художника Сурикова  устроил для него  старинную игру «взятие городка», в которой сибирская  казачья молодёжь показывала свою удаль.</a:t>
            </a:r>
          </a:p>
          <a:p>
            <a:r>
              <a:rPr lang="ru-RU" sz="2400" dirty="0" smtClean="0"/>
              <a:t>Лица играющих и зрителей отвечают представлению художника  о русской красоте, выражающейся в здоровье, одухотворённости и радости бытия.</a:t>
            </a:r>
          </a:p>
          <a:p>
            <a:r>
              <a:rPr lang="ru-RU" sz="2400" dirty="0" smtClean="0"/>
              <a:t>Суриков снова показал себя  блестящим мастером живописи: широко и плотно написан снег, жизнерадостна  многоцветная гамма одежд, узоров и разрумянившихся молодых лиц.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00043"/>
            <a:ext cx="3862534" cy="2222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494" y="332656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9444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Картинки по запросу сурико переход суворова через альп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0131"/>
            <a:ext cx="4943353" cy="6694124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925504" cy="548640"/>
          </a:xfrm>
        </p:spPr>
        <p:txBody>
          <a:bodyPr/>
          <a:lstStyle/>
          <a:p>
            <a:r>
              <a:rPr lang="ru-RU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Суриков В.  «Переход </a:t>
            </a:r>
            <a:r>
              <a:rPr lang="ru-RU" b="1" cap="none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Суворова через </a:t>
            </a:r>
            <a:r>
              <a:rPr lang="ru-RU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Альпы»</a:t>
            </a:r>
            <a:endParaRPr lang="ru-RU" b="1" cap="none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4811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41044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Суриков работая над картиной  отправился в Альпы чтобы проделать путь русской армии  шёл горными тропами скатывался с гор по снегу.</a:t>
            </a:r>
          </a:p>
          <a:p>
            <a:r>
              <a:rPr lang="ru-RU" sz="2400" dirty="0" smtClean="0"/>
              <a:t>Картина прославляет подвиг народных масс и солдатского любимца Суворова народного героя.</a:t>
            </a:r>
          </a:p>
          <a:p>
            <a:pPr algn="ctr"/>
            <a:r>
              <a:rPr lang="ru-RU" sz="2400" dirty="0" smtClean="0"/>
              <a:t>Солдаты кажется возникают  из каменных расщелин и обрушиваются вниз некоторые фигуры наполовину срезанные рамой исчезают из наших глаз в своём головоломном движении.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6" name="Picture 2" descr="Картинки по запросу сурико переход суворова через альп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2170210" cy="293882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857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20940" cy="548640"/>
          </a:xfrm>
        </p:spPr>
        <p:txBody>
          <a:bodyPr/>
          <a:lstStyle/>
          <a:p>
            <a:pPr algn="ctr"/>
            <a:r>
              <a:rPr lang="ru-RU" sz="2400" i="1" dirty="0" smtClean="0">
                <a:latin typeface="+mn-lt"/>
              </a:rPr>
              <a:t>Взаимопроверка</a:t>
            </a:r>
            <a:br>
              <a:rPr lang="ru-RU" sz="2400" i="1" dirty="0" smtClean="0">
                <a:latin typeface="+mn-lt"/>
              </a:rPr>
            </a:br>
            <a:r>
              <a:rPr lang="ru-RU" sz="2400" i="1" dirty="0" smtClean="0">
                <a:latin typeface="+mn-lt"/>
              </a:rPr>
              <a:t> (если выписывались слова с пропусками!)</a:t>
            </a:r>
            <a:endParaRPr lang="ru-RU" sz="24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00628"/>
            <a:ext cx="8136904" cy="376853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Gabriola" pitchFamily="82" charset="0"/>
              </a:rPr>
              <a:t>В Государственном Русском музее хранятся несметные художественные сокровища. Все богатство и разнообразие русского искусства с исчерпывающей полнотой представлено в его собраниях, содержащих около двухсот пятидесяти тысяч художественных произведений: здесь и памятники древнерусского искусства, и изделия народного творчества, декоративно-прикладного искусства, а также крупнейшие коллекции живописи и скульптуры, гравюр, рисунков и акварелей. </a:t>
            </a:r>
          </a:p>
          <a:p>
            <a:endParaRPr lang="ru-RU" sz="2800" dirty="0">
              <a:latin typeface="Gabriola" pitchFamily="82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5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41044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Суриков, работая над картиной,  отправился в Альпы, чтобы проделать путь русской армии, шёл горными тропами, скатывался с гор по снегу.</a:t>
            </a:r>
          </a:p>
          <a:p>
            <a:r>
              <a:rPr lang="ru-RU" sz="2400" dirty="0" smtClean="0"/>
              <a:t>Картина прославляет подвиг народных масс и солдатского любимца Суворова, народного героя.</a:t>
            </a:r>
          </a:p>
          <a:p>
            <a:pPr algn="ctr"/>
            <a:r>
              <a:rPr lang="ru-RU" sz="2400" dirty="0" smtClean="0"/>
              <a:t>Солдаты, кажется, возникают  из каменных расщелин и обрушиваются вниз, некоторые фигуры, наполовину срезанные рамой, исчезают из наших глаз в своём головоломном движении.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6" name="Picture 2" descr="Картинки по запросу сурико переход суворова через альп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2170210" cy="293882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49080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5326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61248"/>
            <a:ext cx="7520940" cy="54864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Суриков В.И. </a:t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"Покорение 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Сибири Ермаком</a:t>
            </a: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Картинки по запросу суриков покорение сибири ермак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15" y="548680"/>
            <a:ext cx="8812573" cy="4293096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9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3074" name="Picture 2" descr="Покорение Сибири Ермаком Сур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358914"/>
            <a:ext cx="15240000" cy="723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79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4098" name="Picture 2" descr="Покорение Сибири Ермаком Сур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9781" y="-963488"/>
            <a:ext cx="15240000" cy="723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8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852" y="332656"/>
            <a:ext cx="8393603" cy="439248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Художник </a:t>
            </a:r>
            <a:r>
              <a:rPr lang="ru-RU" sz="2400" dirty="0"/>
              <a:t>гордился своими </a:t>
            </a:r>
            <a:r>
              <a:rPr lang="ru-RU" sz="2400" dirty="0" smtClean="0"/>
              <a:t>предками донскими казаками пришедшими сюда по преданию  </a:t>
            </a:r>
            <a:r>
              <a:rPr lang="ru-RU" sz="2400" dirty="0"/>
              <a:t>еще в XVI веке вместе с Ермаком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Суриков трактует его как народный </a:t>
            </a:r>
            <a:r>
              <a:rPr lang="ru-RU" sz="2400" dirty="0" smtClean="0"/>
              <a:t>подвиг </a:t>
            </a:r>
            <a:r>
              <a:rPr lang="ru-RU" sz="2400" dirty="0"/>
              <a:t>связывая поход Ермака с национальной </a:t>
            </a:r>
            <a:r>
              <a:rPr lang="ru-RU" sz="2400" dirty="0" smtClean="0"/>
              <a:t>борьбой </a:t>
            </a:r>
            <a:r>
              <a:rPr lang="ru-RU" sz="2400" dirty="0"/>
              <a:t>которую вел в прошлом </a:t>
            </a:r>
            <a:r>
              <a:rPr lang="ru-RU" sz="2400" dirty="0" smtClean="0"/>
              <a:t>русский </a:t>
            </a:r>
            <a:r>
              <a:rPr lang="ru-RU" sz="2400" dirty="0"/>
              <a:t>народ против завоевателей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 </a:t>
            </a:r>
            <a:r>
              <a:rPr lang="ru-RU" sz="2400" dirty="0"/>
              <a:t>пестром по составу войске </a:t>
            </a:r>
            <a:r>
              <a:rPr lang="ru-RU" sz="2400" dirty="0" err="1" smtClean="0"/>
              <a:t>Кучума</a:t>
            </a:r>
            <a:r>
              <a:rPr lang="ru-RU" sz="2400" dirty="0" smtClean="0"/>
              <a:t> </a:t>
            </a:r>
            <a:r>
              <a:rPr lang="ru-RU" sz="2400" dirty="0"/>
              <a:t>прижатом к глинистому </a:t>
            </a:r>
            <a:r>
              <a:rPr lang="ru-RU" sz="2400" dirty="0" smtClean="0"/>
              <a:t>склону </a:t>
            </a:r>
            <a:r>
              <a:rPr lang="ru-RU" sz="2400" dirty="0"/>
              <a:t>видны признаки начинающейся паники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В многоликой толпе выделяются </a:t>
            </a:r>
            <a:r>
              <a:rPr lang="ru-RU" sz="2400" dirty="0" smtClean="0"/>
              <a:t>казаки </a:t>
            </a:r>
            <a:r>
              <a:rPr lang="ru-RU" sz="2400" dirty="0"/>
              <a:t>с резко очерченным </a:t>
            </a:r>
            <a:r>
              <a:rPr lang="ru-RU" sz="2400" dirty="0" smtClean="0"/>
              <a:t>профилем </a:t>
            </a:r>
            <a:r>
              <a:rPr lang="ru-RU" sz="2400" dirty="0"/>
              <a:t>со сверкающими глазами. Мужественные, сдержанные в своей </a:t>
            </a:r>
            <a:r>
              <a:rPr lang="ru-RU" sz="2400" dirty="0" smtClean="0"/>
              <a:t>уверенности </a:t>
            </a:r>
            <a:r>
              <a:rPr lang="ru-RU" sz="2400" dirty="0"/>
              <a:t>они представляли для художника идеальный исторический </a:t>
            </a:r>
            <a:r>
              <a:rPr lang="ru-RU" sz="2400" dirty="0" smtClean="0"/>
              <a:t>тип который </a:t>
            </a:r>
            <a:r>
              <a:rPr lang="ru-RU" sz="2400" dirty="0"/>
              <a:t>воспитала в нем с детства Сибирь.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Картинки по запросу суриков покорение сибири ермак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54" y="4725144"/>
            <a:ext cx="3962848" cy="193052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13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852" y="332656"/>
            <a:ext cx="8393603" cy="439248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Художник </a:t>
            </a:r>
            <a:r>
              <a:rPr lang="ru-RU" sz="2400" dirty="0"/>
              <a:t>гордился своими </a:t>
            </a:r>
            <a:r>
              <a:rPr lang="ru-RU" sz="2400" dirty="0" smtClean="0"/>
              <a:t>предками, донскими казаками, пришедшими сюда по преданию  </a:t>
            </a:r>
            <a:r>
              <a:rPr lang="ru-RU" sz="2400" dirty="0"/>
              <a:t>еще в XVI веке вместе с Ермаком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Суриков трактует его как народный </a:t>
            </a:r>
            <a:r>
              <a:rPr lang="ru-RU" sz="2400" dirty="0" smtClean="0"/>
              <a:t>подвиг, </a:t>
            </a:r>
            <a:r>
              <a:rPr lang="ru-RU" sz="2400" dirty="0"/>
              <a:t>связывая поход Ермака с национальной </a:t>
            </a:r>
            <a:r>
              <a:rPr lang="ru-RU" sz="2400" dirty="0" smtClean="0"/>
              <a:t>борьбой, </a:t>
            </a:r>
            <a:r>
              <a:rPr lang="ru-RU" sz="2400" dirty="0"/>
              <a:t>которую вел в прошлом </a:t>
            </a:r>
            <a:r>
              <a:rPr lang="ru-RU" sz="2400" dirty="0" smtClean="0"/>
              <a:t>русский </a:t>
            </a:r>
            <a:r>
              <a:rPr lang="ru-RU" sz="2400" dirty="0"/>
              <a:t>народ против завоевателей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 </a:t>
            </a:r>
            <a:r>
              <a:rPr lang="ru-RU" sz="2400" dirty="0"/>
              <a:t>пестром по составу войске </a:t>
            </a:r>
            <a:r>
              <a:rPr lang="ru-RU" sz="2400" dirty="0" err="1" smtClean="0"/>
              <a:t>Кучума</a:t>
            </a:r>
            <a:r>
              <a:rPr lang="ru-RU" sz="2400" dirty="0" smtClean="0"/>
              <a:t>, </a:t>
            </a:r>
            <a:r>
              <a:rPr lang="ru-RU" sz="2400" dirty="0"/>
              <a:t>прижатом к глинистому </a:t>
            </a:r>
            <a:r>
              <a:rPr lang="ru-RU" sz="2400" dirty="0" smtClean="0"/>
              <a:t>склону, видны </a:t>
            </a:r>
            <a:r>
              <a:rPr lang="ru-RU" sz="2400" dirty="0"/>
              <a:t>признаки начинающейся паники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В многоликой толпе выделяются казаки, с резко очерченным профилем, со сверкающими глазами. Мужественные, сдержанные в своей уверенности, они представляли для художника идеальный исторический тип, который воспитала в нем с детства Сибирь.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Картинки по запросу суриков покорение сибири ермак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54" y="4725144"/>
            <a:ext cx="3962848" cy="193052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18137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7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Суриков В.И</a:t>
            </a:r>
            <a:r>
              <a:rPr lang="ru-RU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bel" pitchFamily="34" charset="0"/>
              </a:rPr>
              <a:t>. «Утро стрелецкой казни»</a:t>
            </a:r>
            <a:endParaRPr lang="ru-RU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muzei-mira.com/templates/museum/images/paint/utro-streleckoy-kazni-surikov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42" y="1052736"/>
            <a:ext cx="8774849" cy="508063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93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7948364" cy="4131797"/>
          </a:xfrm>
        </p:spPr>
        <p:txBody>
          <a:bodyPr>
            <a:normAutofit lnSpcReduction="10000"/>
          </a:bodyPr>
          <a:lstStyle/>
          <a:p>
            <a:r>
              <a:rPr lang="ru-RU" sz="2400" b="0" dirty="0"/>
              <a:t>Картина повествует о страшном и кровавом событии истории нашей </a:t>
            </a:r>
            <a:r>
              <a:rPr lang="ru-RU" sz="2400" b="0" dirty="0" smtClean="0"/>
              <a:t>страны </a:t>
            </a:r>
            <a:r>
              <a:rPr lang="ru-RU" sz="2400" b="0" dirty="0"/>
              <a:t>о расправе царем Петром над </a:t>
            </a:r>
            <a:r>
              <a:rPr lang="ru-RU" sz="2400" b="0" dirty="0" smtClean="0"/>
              <a:t>стрельцами </a:t>
            </a:r>
            <a:r>
              <a:rPr lang="ru-RU" sz="2400" b="0" dirty="0"/>
              <a:t>потому что стрельцы поддержали в борьбе за власть сестру Петра по отцу – царевну Софью. </a:t>
            </a:r>
            <a:endParaRPr lang="ru-RU" sz="2400" b="0" dirty="0" smtClean="0"/>
          </a:p>
          <a:p>
            <a:r>
              <a:rPr lang="ru-RU" sz="2400" b="0" dirty="0"/>
              <a:t>На картине столкнулись старая и новая </a:t>
            </a:r>
            <a:r>
              <a:rPr lang="ru-RU" sz="2400" b="0" dirty="0" smtClean="0"/>
              <a:t>России </a:t>
            </a:r>
            <a:r>
              <a:rPr lang="ru-RU" sz="2400" b="0" dirty="0"/>
              <a:t>и одна должна быть </a:t>
            </a:r>
            <a:r>
              <a:rPr lang="ru-RU" sz="2400" b="0" dirty="0" smtClean="0"/>
              <a:t>уничтожена </a:t>
            </a:r>
            <a:r>
              <a:rPr lang="ru-RU" sz="2400" b="0" dirty="0"/>
              <a:t>чтобы вторая Россия </a:t>
            </a:r>
            <a:r>
              <a:rPr lang="ru-RU" sz="2400" b="0" dirty="0" smtClean="0"/>
              <a:t>Петра </a:t>
            </a:r>
            <a:r>
              <a:rPr lang="ru-RU" sz="2400" b="0" dirty="0"/>
              <a:t>великого и страшного русского </a:t>
            </a:r>
            <a:r>
              <a:rPr lang="ru-RU" sz="2400" b="0" dirty="0" smtClean="0"/>
              <a:t>царя-реформатора смогла </a:t>
            </a:r>
            <a:r>
              <a:rPr lang="ru-RU" sz="2400" b="0" dirty="0"/>
              <a:t>набрать </a:t>
            </a:r>
            <a:r>
              <a:rPr lang="ru-RU" sz="2400" b="0" dirty="0" smtClean="0"/>
              <a:t>силу.</a:t>
            </a:r>
          </a:p>
          <a:p>
            <a:r>
              <a:rPr lang="ru-RU" sz="2400" b="0" dirty="0"/>
              <a:t>На полотне мы видим не саму </a:t>
            </a:r>
            <a:r>
              <a:rPr lang="ru-RU" sz="2400" b="0" dirty="0" smtClean="0"/>
              <a:t>казнь  </a:t>
            </a:r>
            <a:r>
              <a:rPr lang="ru-RU" sz="2400" b="0" dirty="0"/>
              <a:t>а полные огромного психологического напряжения минуты перед неотвратимой казнью.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995936" y="6271063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2" descr="https://muzei-mira.com/templates/museum/images/paint/utro-streleckoy-kazni-surikov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4208971" cy="2436995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579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7948364" cy="4131797"/>
          </a:xfrm>
        </p:spPr>
        <p:txBody>
          <a:bodyPr>
            <a:normAutofit lnSpcReduction="10000"/>
          </a:bodyPr>
          <a:lstStyle/>
          <a:p>
            <a:r>
              <a:rPr lang="ru-RU" sz="2400" b="0" dirty="0"/>
              <a:t>Картина повествует о страшном и кровавом событии истории нашей страны: о расправе царем Петром над </a:t>
            </a:r>
            <a:r>
              <a:rPr lang="ru-RU" sz="2400" b="0" dirty="0" smtClean="0"/>
              <a:t>стрельцами, </a:t>
            </a:r>
            <a:r>
              <a:rPr lang="ru-RU" sz="2400" b="0" dirty="0"/>
              <a:t>потому что стрельцы поддержали в борьбе за власть сестру Петра по отцу – царевну Софью. </a:t>
            </a:r>
            <a:endParaRPr lang="ru-RU" sz="2400" b="0" dirty="0" smtClean="0"/>
          </a:p>
          <a:p>
            <a:r>
              <a:rPr lang="ru-RU" sz="2400" b="0" dirty="0"/>
              <a:t>На картине столкнулись старая и новая </a:t>
            </a:r>
            <a:r>
              <a:rPr lang="ru-RU" sz="2400" b="0" dirty="0" smtClean="0"/>
              <a:t>России, </a:t>
            </a:r>
            <a:r>
              <a:rPr lang="ru-RU" sz="2400" b="0" dirty="0"/>
              <a:t>и одна должна быть </a:t>
            </a:r>
            <a:r>
              <a:rPr lang="ru-RU" sz="2400" b="0" dirty="0" smtClean="0"/>
              <a:t>уничтожена, </a:t>
            </a:r>
            <a:r>
              <a:rPr lang="ru-RU" sz="2400" b="0" dirty="0"/>
              <a:t>чтобы </a:t>
            </a:r>
            <a:r>
              <a:rPr lang="ru-RU" sz="2400" b="0" dirty="0" smtClean="0"/>
              <a:t>вторая, </a:t>
            </a:r>
            <a:r>
              <a:rPr lang="ru-RU" sz="2400" b="0" dirty="0"/>
              <a:t>Россия </a:t>
            </a:r>
            <a:r>
              <a:rPr lang="ru-RU" sz="2400" b="0" dirty="0" smtClean="0"/>
              <a:t>Петра </a:t>
            </a:r>
            <a:r>
              <a:rPr lang="ru-RU" sz="2400" b="0" dirty="0"/>
              <a:t>великого и страшного русского </a:t>
            </a:r>
            <a:r>
              <a:rPr lang="ru-RU" sz="2400" b="0" dirty="0" smtClean="0"/>
              <a:t>царя-реформатора, смогла </a:t>
            </a:r>
            <a:r>
              <a:rPr lang="ru-RU" sz="2400" b="0" dirty="0"/>
              <a:t>набрать </a:t>
            </a:r>
            <a:r>
              <a:rPr lang="ru-RU" sz="2400" b="0" dirty="0" smtClean="0"/>
              <a:t>силу.</a:t>
            </a:r>
          </a:p>
          <a:p>
            <a:r>
              <a:rPr lang="ru-RU" sz="2400" b="0" dirty="0"/>
              <a:t>На полотне мы видим не саму </a:t>
            </a:r>
            <a:r>
              <a:rPr lang="ru-RU" sz="2400" b="0" dirty="0" smtClean="0"/>
              <a:t>казнь,  </a:t>
            </a:r>
            <a:r>
              <a:rPr lang="ru-RU" sz="2400" b="0" dirty="0"/>
              <a:t>а полные огромного психологического напряжения минуты перед неотвратимой казнью.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995936" y="6271063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  <p:pic>
        <p:nvPicPr>
          <p:cNvPr id="5" name="Picture 2" descr="https://muzei-mira.com/templates/museum/images/paint/utro-streleckoy-kazni-surikov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4208971" cy="2436995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29200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5993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20940" cy="54864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Дейнека  А. «Оборона Севастополя. 1942»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Художник Александр Дейнека. Живопись. Оборона Севастополя. 19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12968" cy="4408762"/>
          </a:xfrm>
          <a:prstGeom prst="rect">
            <a:avLst/>
          </a:prstGeom>
          <a:ln w="127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8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4293"/>
            <a:ext cx="7520940" cy="548640"/>
          </a:xfrm>
        </p:spPr>
        <p:txBody>
          <a:bodyPr/>
          <a:lstStyle/>
          <a:p>
            <a:r>
              <a:rPr lang="ru-RU" sz="24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К. П. </a:t>
            </a:r>
            <a:r>
              <a:rPr lang="ru-RU" sz="2400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Брюллов  </a:t>
            </a:r>
            <a:r>
              <a:rPr lang="ru-RU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"</a:t>
            </a:r>
            <a:r>
              <a:rPr lang="ru-RU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  <a:hlinkClick r:id="rId2" tooltip="Итальянский полдень"/>
              </a:rPr>
              <a:t>Итальянский полдень</a:t>
            </a:r>
            <a:r>
              <a:rPr lang="ru-RU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upload.wikimedia.org/wikipedia/commons/thumb/8/87/Brjullov_Italianskij_Poldenj.jpg/800px-Brjullov_Italianskij_Polden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68257"/>
            <a:ext cx="5112568" cy="602004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7315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80920" cy="4104456"/>
          </a:xfrm>
        </p:spPr>
        <p:txBody>
          <a:bodyPr>
            <a:normAutofit fontScale="92500"/>
          </a:bodyPr>
          <a:lstStyle/>
          <a:p>
            <a:r>
              <a:rPr lang="ru-RU" sz="2400" b="0" dirty="0" smtClean="0"/>
              <a:t>Картина обладает огромной силой воздействия сразу же ставя  зрителя в положение очевидца  и чуть ли не участника трагического боя на севастопольской набережной. </a:t>
            </a:r>
          </a:p>
          <a:p>
            <a:r>
              <a:rPr lang="ru-RU" sz="2400" b="0" dirty="0" smtClean="0"/>
              <a:t>Фигура матроса мощным движением мечущего связку гранат определяет идею картины герои последней контратаки остаются  непобеждёнными.</a:t>
            </a:r>
          </a:p>
          <a:p>
            <a:r>
              <a:rPr lang="ru-RU" sz="2400" b="0" dirty="0" smtClean="0"/>
              <a:t>Фашиста </a:t>
            </a:r>
            <a:r>
              <a:rPr lang="ru-RU" sz="2400" b="0" dirty="0"/>
              <a:t>лежащего замертво у ног </a:t>
            </a:r>
            <a:r>
              <a:rPr lang="ru-RU" sz="2400" b="0" dirty="0" smtClean="0"/>
              <a:t>моряка </a:t>
            </a:r>
            <a:r>
              <a:rPr lang="ru-RU" sz="2400" b="0" dirty="0"/>
              <a:t>мастер специально изображает несоразмерно маленьким по отношению к главному герою </a:t>
            </a:r>
            <a:r>
              <a:rPr lang="ru-RU" sz="2400" b="0" dirty="0" smtClean="0"/>
              <a:t>картины показывая </a:t>
            </a:r>
            <a:r>
              <a:rPr lang="ru-RU" sz="2400" b="0" dirty="0"/>
              <a:t>тем </a:t>
            </a:r>
            <a:r>
              <a:rPr lang="ru-RU" sz="2400" b="0" dirty="0" smtClean="0"/>
              <a:t>самым </a:t>
            </a:r>
            <a:r>
              <a:rPr lang="ru-RU" sz="2400" b="0" dirty="0"/>
              <a:t>как слаб и беспомощен враг перед нашей армией.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283968" y="6165304"/>
            <a:ext cx="4724400" cy="274320"/>
          </a:xfrm>
        </p:spPr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Художник Александр Дейнека. Живопись. Оборона Севастополя. 19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4696173" cy="2376264"/>
          </a:xfrm>
          <a:prstGeom prst="rect">
            <a:avLst/>
          </a:prstGeom>
          <a:ln w="127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3155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80920" cy="4104456"/>
          </a:xfrm>
        </p:spPr>
        <p:txBody>
          <a:bodyPr>
            <a:normAutofit fontScale="92500"/>
          </a:bodyPr>
          <a:lstStyle/>
          <a:p>
            <a:r>
              <a:rPr lang="ru-RU" sz="2400" b="0" dirty="0" smtClean="0"/>
              <a:t>Картина обладает огромной силой воздействия, сразу же ставя  зрителя в положение очевидца  и чуть ли не участника трагического боя на севастопольской набережной. </a:t>
            </a:r>
          </a:p>
          <a:p>
            <a:r>
              <a:rPr lang="ru-RU" sz="2400" b="0" dirty="0" smtClean="0"/>
              <a:t>Фигура матроса, мощным движением мечущего связку гранат, определяет идею картины: герои последней контратаки остаются  непобеждёнными.</a:t>
            </a:r>
          </a:p>
          <a:p>
            <a:r>
              <a:rPr lang="ru-RU" sz="2400" b="0" dirty="0" smtClean="0"/>
              <a:t>Фашиста, </a:t>
            </a:r>
            <a:r>
              <a:rPr lang="ru-RU" sz="2400" b="0" dirty="0"/>
              <a:t>лежащего замертво у ног </a:t>
            </a:r>
            <a:r>
              <a:rPr lang="ru-RU" sz="2400" b="0" dirty="0" smtClean="0"/>
              <a:t>моряка, </a:t>
            </a:r>
            <a:r>
              <a:rPr lang="ru-RU" sz="2400" b="0" dirty="0"/>
              <a:t>мастер специально изображает несоразмерно маленьким по отношению к главному герою </a:t>
            </a:r>
            <a:r>
              <a:rPr lang="ru-RU" sz="2400" b="0" dirty="0" smtClean="0"/>
              <a:t>картины, показывая </a:t>
            </a:r>
            <a:r>
              <a:rPr lang="ru-RU" sz="2400" b="0" dirty="0"/>
              <a:t>тем </a:t>
            </a:r>
            <a:r>
              <a:rPr lang="ru-RU" sz="2400" b="0" dirty="0" smtClean="0"/>
              <a:t>самым, </a:t>
            </a:r>
            <a:r>
              <a:rPr lang="ru-RU" sz="2400" b="0" dirty="0"/>
              <a:t>как слаб и беспомощен враг перед нашей армией.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283968" y="6165304"/>
            <a:ext cx="4724400" cy="274320"/>
          </a:xfrm>
        </p:spPr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Художник Александр Дейнека. Живопись. Оборона Севастополя. 19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4696173" cy="2376264"/>
          </a:xfrm>
          <a:prstGeom prst="rect">
            <a:avLst/>
          </a:prstGeom>
          <a:ln w="127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389449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1075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Рылов  А. «Зеленый </a:t>
            </a:r>
            <a:r>
              <a:rPr lang="ru-RU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шум</a:t>
            </a:r>
            <a:r>
              <a:rPr lang="ru-RU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»</a:t>
            </a:r>
            <a:endParaRPr lang="ru-RU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Описание картины Аркадия Рылова «Зеленый шум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80728"/>
            <a:ext cx="7464983" cy="5338168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3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097004" cy="3579849"/>
          </a:xfrm>
        </p:spPr>
        <p:txBody>
          <a:bodyPr>
            <a:normAutofit/>
          </a:bodyPr>
          <a:lstStyle/>
          <a:p>
            <a:r>
              <a:rPr lang="ru-RU" sz="2400" b="0" dirty="0" smtClean="0"/>
              <a:t>Жизнь молодость ощущаются и в том  как рядом со стволами старых деревьев  стелются в траве жёлтые цветочки и гнутся на ветру тонкие стволы юных берёз и в том как краснеет справа внизу крыша бегут ладьи под парусами далеко по синей реке.</a:t>
            </a:r>
          </a:p>
          <a:p>
            <a:r>
              <a:rPr lang="ru-RU" sz="2400" b="0" dirty="0" smtClean="0"/>
              <a:t>Переливаясь холодными тонами ветреного дня она декоративная в своей узорчатости остаётся глубоко правдивой.</a:t>
            </a:r>
            <a:endParaRPr lang="ru-RU" sz="24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Описание картины Аркадия Рылова «Зеленый шум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437096" cy="2457848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450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097004" cy="3579849"/>
          </a:xfrm>
        </p:spPr>
        <p:txBody>
          <a:bodyPr>
            <a:normAutofit/>
          </a:bodyPr>
          <a:lstStyle/>
          <a:p>
            <a:r>
              <a:rPr lang="ru-RU" sz="2400" b="0" smtClean="0"/>
              <a:t>Жизнь, </a:t>
            </a:r>
            <a:r>
              <a:rPr lang="ru-RU" sz="2400" b="0" dirty="0" smtClean="0"/>
              <a:t>молодость ощущаются и </a:t>
            </a:r>
            <a:r>
              <a:rPr lang="ru-RU" sz="2400" b="0" smtClean="0"/>
              <a:t>в том,  </a:t>
            </a:r>
            <a:r>
              <a:rPr lang="ru-RU" sz="2400" b="0" dirty="0" smtClean="0"/>
              <a:t>как рядом со стволами старых деревьев  стелются в траве жёлтые цветочки и гнутся на ветру тонкие стволы </a:t>
            </a:r>
            <a:r>
              <a:rPr lang="ru-RU" sz="2400" b="0" smtClean="0"/>
              <a:t>юных берёз, </a:t>
            </a:r>
            <a:r>
              <a:rPr lang="ru-RU" sz="2400" b="0" dirty="0" smtClean="0"/>
              <a:t>и </a:t>
            </a:r>
            <a:r>
              <a:rPr lang="ru-RU" sz="2400" b="0" smtClean="0"/>
              <a:t>в том, </a:t>
            </a:r>
            <a:r>
              <a:rPr lang="ru-RU" sz="2400" b="0" dirty="0" smtClean="0"/>
              <a:t>как </a:t>
            </a:r>
            <a:r>
              <a:rPr lang="ru-RU" sz="2400" b="0" smtClean="0"/>
              <a:t>краснеет справа, внизу, крыша, </a:t>
            </a:r>
            <a:r>
              <a:rPr lang="ru-RU" sz="2400" b="0" dirty="0" smtClean="0"/>
              <a:t>бегут ладьи под парусами далеко по синей реке.</a:t>
            </a:r>
          </a:p>
          <a:p>
            <a:r>
              <a:rPr lang="ru-RU" sz="2400" b="0" dirty="0" smtClean="0"/>
              <a:t>Переливаясь холодными тонами ветреного дня она декоративная в своей узорчатости остаётся глубоко правдивой.</a:t>
            </a:r>
            <a:endParaRPr lang="ru-RU" sz="2400" b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Описание картины Аркадия Рылова «Зеленый шум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437096" cy="2457848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93096"/>
            <a:ext cx="3603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4306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820472" cy="5400600"/>
          </a:xfrm>
        </p:spPr>
        <p:txBody>
          <a:bodyPr>
            <a:normAutofit fontScale="92500" lnSpcReduction="10000"/>
          </a:bodyPr>
          <a:lstStyle/>
          <a:p>
            <a:r>
              <a:rPr lang="ru-RU" sz="1100" dirty="0" smtClean="0"/>
              <a:t>Альбом «Государственный  русский музей».  Изд-во «Советский художник», Ленинград, Москва. 1965 г.</a:t>
            </a:r>
          </a:p>
          <a:p>
            <a:r>
              <a:rPr lang="en-US" sz="1100" dirty="0" smtClean="0">
                <a:hlinkClick r:id="rId2"/>
              </a:rPr>
              <a:t>https://ru.wikipedia.org/wiki/</a:t>
            </a:r>
            <a:r>
              <a:rPr lang="ru-RU" sz="1100" dirty="0" err="1" smtClean="0">
                <a:hlinkClick r:id="rId2"/>
              </a:rPr>
              <a:t>Государственный_Русский_музей</a:t>
            </a:r>
            <a:r>
              <a:rPr lang="ru-RU" sz="1100" dirty="0" smtClean="0">
                <a:hlinkClick r:id="rId2"/>
              </a:rPr>
              <a:t>#/</a:t>
            </a:r>
            <a:endParaRPr lang="ru-RU" sz="1100" dirty="0" smtClean="0"/>
          </a:p>
          <a:p>
            <a:r>
              <a:rPr lang="ru-RU" sz="1100" dirty="0" smtClean="0"/>
              <a:t>Автор: Карл Павлович Брюллов - </a:t>
            </a:r>
            <a:r>
              <a:rPr lang="en-US" sz="1100" dirty="0" smtClean="0"/>
              <a:t>tAFrCGFUhXM8Jg at Google Cultural Institute zoom level scaled down from second highest, </a:t>
            </a:r>
            <a:r>
              <a:rPr lang="ru-RU" sz="1100" dirty="0" smtClean="0"/>
              <a:t>Общественное достояние, </a:t>
            </a:r>
            <a:r>
              <a:rPr lang="en-US" sz="1100" dirty="0" smtClean="0">
                <a:hlinkClick r:id="rId3"/>
              </a:rPr>
              <a:t>https://commons.wikimedia.org/w/index.php?curid=21863469</a:t>
            </a:r>
            <a:endParaRPr lang="ru-RU" sz="1100" dirty="0" smtClean="0"/>
          </a:p>
          <a:p>
            <a:r>
              <a:rPr lang="ru-RU" sz="1100" dirty="0" smtClean="0"/>
              <a:t>Автор: Евгений Со - собственная работа, CC BY-SA 3.0, </a:t>
            </a:r>
            <a:r>
              <a:rPr lang="ru-RU" sz="1100" dirty="0" smtClean="0">
                <a:hlinkClick r:id="rId4"/>
              </a:rPr>
              <a:t>https://commons.wikimedia.org/w/index.php?curid=30818032</a:t>
            </a:r>
            <a:endParaRPr lang="ru-RU" sz="1100" dirty="0" smtClean="0"/>
          </a:p>
          <a:p>
            <a:r>
              <a:rPr lang="en-US" sz="1100" dirty="0" err="1" smtClean="0"/>
              <a:t>Автор</a:t>
            </a:r>
            <a:r>
              <a:rPr lang="en-US" sz="1100" dirty="0" smtClean="0"/>
              <a:t>: </a:t>
            </a:r>
            <a:r>
              <a:rPr lang="en-US" sz="1100" dirty="0" err="1" smtClean="0"/>
              <a:t>Илья</a:t>
            </a:r>
            <a:r>
              <a:rPr lang="en-US" sz="1100" dirty="0" smtClean="0"/>
              <a:t> </a:t>
            </a:r>
            <a:r>
              <a:rPr lang="en-US" sz="1100" dirty="0" err="1" smtClean="0"/>
              <a:t>Ефимович</a:t>
            </a:r>
            <a:r>
              <a:rPr lang="en-US" sz="1100" dirty="0" smtClean="0"/>
              <a:t> </a:t>
            </a:r>
            <a:r>
              <a:rPr lang="en-US" sz="1100" dirty="0" err="1" smtClean="0"/>
              <a:t>Репин</a:t>
            </a:r>
            <a:r>
              <a:rPr lang="en-US" sz="1100" dirty="0" smtClean="0"/>
              <a:t> - en wiki: "The Reply of the </a:t>
            </a:r>
            <a:r>
              <a:rPr lang="en-US" sz="1100" dirty="0" err="1" smtClean="0"/>
              <a:t>Zaporozhian</a:t>
            </a:r>
            <a:r>
              <a:rPr lang="en-US" sz="1100" dirty="0" smtClean="0"/>
              <a:t> Cossacks to Sultan of Turkey"., </a:t>
            </a:r>
            <a:r>
              <a:rPr lang="en-US" sz="1100" dirty="0" err="1" smtClean="0"/>
              <a:t>Общественное</a:t>
            </a:r>
            <a:r>
              <a:rPr lang="en-US" sz="1100" dirty="0" smtClean="0"/>
              <a:t> </a:t>
            </a:r>
            <a:r>
              <a:rPr lang="en-US" sz="1100" dirty="0" err="1" smtClean="0"/>
              <a:t>достояние</a:t>
            </a:r>
            <a:r>
              <a:rPr lang="en-US" sz="1100" dirty="0" smtClean="0"/>
              <a:t>, </a:t>
            </a:r>
            <a:r>
              <a:rPr lang="en-US" sz="1100" dirty="0" smtClean="0">
                <a:hlinkClick r:id="rId5"/>
              </a:rPr>
              <a:t>https://commons.wikimedia.org/w/index.php?curid=139017</a:t>
            </a:r>
            <a:endParaRPr lang="ru-RU" sz="1100" dirty="0" smtClean="0"/>
          </a:p>
          <a:p>
            <a:r>
              <a:rPr lang="ru-RU" sz="1100" dirty="0" smtClean="0"/>
              <a:t>Автор: Виктор Михайлович Васнецов - http://www.eng.abdn.ac.uk/~eng580/RM/19-v_2h_Vasnetsov.jpghttp://lj.rossia.org/users/john_petrov/280883.html?mode=reply, Общественное достояние, </a:t>
            </a:r>
            <a:r>
              <a:rPr lang="ru-RU" sz="1100" dirty="0" smtClean="0">
                <a:hlinkClick r:id="rId6"/>
              </a:rPr>
              <a:t>https://commons.wikimedia.org/w/index.php?curid=800287</a:t>
            </a:r>
            <a:endParaRPr lang="ru-RU" sz="1100" dirty="0" smtClean="0"/>
          </a:p>
          <a:p>
            <a:r>
              <a:rPr lang="ru-RU" sz="1100" dirty="0" smtClean="0"/>
              <a:t>Автор: Валентин Александрович Серов - </a:t>
            </a:r>
            <a:r>
              <a:rPr lang="en-US" sz="1100" dirty="0" smtClean="0"/>
              <a:t>uAF7WK6ouSPg5g at Google Cultural Institute, zoom level maximum, </a:t>
            </a:r>
            <a:r>
              <a:rPr lang="ru-RU" sz="1100" dirty="0" smtClean="0"/>
              <a:t>Общественное достояние, </a:t>
            </a:r>
            <a:r>
              <a:rPr lang="en-US" sz="1100" dirty="0" smtClean="0">
                <a:hlinkClick r:id="rId7"/>
              </a:rPr>
              <a:t>https://commons.wikimedia.org/w/index.php?curid=13501414</a:t>
            </a:r>
            <a:endParaRPr lang="ru-RU" sz="1100" dirty="0" smtClean="0"/>
          </a:p>
          <a:p>
            <a:r>
              <a:rPr lang="ru-RU" sz="1100" dirty="0" smtClean="0"/>
              <a:t>Автор: </a:t>
            </a:r>
            <a:r>
              <a:rPr lang="en-US" sz="1100" dirty="0" err="1" smtClean="0"/>
              <a:t>A.Savin</a:t>
            </a:r>
            <a:r>
              <a:rPr lang="en-US" sz="1100" dirty="0" smtClean="0"/>
              <a:t> (Wikimedia Commons · </a:t>
            </a:r>
            <a:r>
              <a:rPr lang="en-US" sz="1100" dirty="0" err="1" smtClean="0"/>
              <a:t>WikiPhotoSpace</a:t>
            </a:r>
            <a:r>
              <a:rPr lang="en-US" sz="1100" dirty="0" smtClean="0"/>
              <a:t>) - </a:t>
            </a:r>
            <a:r>
              <a:rPr lang="ru-RU" sz="1100" dirty="0" smtClean="0"/>
              <a:t>собственная работа, </a:t>
            </a:r>
            <a:r>
              <a:rPr lang="en-US" sz="1100" dirty="0" smtClean="0"/>
              <a:t>CC BY-SA 3.0, </a:t>
            </a:r>
            <a:r>
              <a:rPr lang="en-US" sz="1100" dirty="0" smtClean="0">
                <a:hlinkClick r:id="rId8"/>
              </a:rPr>
              <a:t>https://commons.wikimedia.org/w/index.php?curid=21480250</a:t>
            </a:r>
            <a:endParaRPr lang="ru-RU" sz="1100" dirty="0" smtClean="0"/>
          </a:p>
          <a:p>
            <a:r>
              <a:rPr lang="en-US" sz="1100" dirty="0" smtClean="0">
                <a:hlinkClick r:id="rId9"/>
              </a:rPr>
              <a:t>http://www.spb.aif.ru/culture/person/svatovstvo_geniya_kak_bezumie_pogubilo_hudozhnika_pavla_fedotova</a:t>
            </a:r>
            <a:endParaRPr lang="ru-RU" sz="1100" dirty="0" smtClean="0"/>
          </a:p>
          <a:p>
            <a:r>
              <a:rPr lang="ru-RU" sz="1100" b="0" dirty="0" smtClean="0">
                <a:hlinkClick r:id="rId10"/>
              </a:rPr>
              <a:t>http://opisanie-kartin.com/opisanie-kartiny-alekseya-savrasova-raduga/</a:t>
            </a:r>
            <a:endParaRPr lang="ru-RU" sz="1100" b="0" dirty="0" smtClean="0"/>
          </a:p>
          <a:p>
            <a:r>
              <a:rPr lang="en-US" sz="1100" dirty="0" smtClean="0">
                <a:hlinkClick r:id="rId11"/>
              </a:rPr>
              <a:t>http://sdam-na5.ru/sochineniya-po-kartinam/180-sochinenie-po-kartine-vzyatie-snezhnogo-gorodka</a:t>
            </a:r>
            <a:endParaRPr lang="ru-RU" sz="1100" dirty="0" smtClean="0"/>
          </a:p>
          <a:p>
            <a:r>
              <a:rPr lang="en-US" sz="1100" dirty="0" smtClean="0">
                <a:hlinkClick r:id="rId12"/>
              </a:rPr>
              <a:t>http://smallbay.ru/artrussia/surikov_perehod_suvorova.html</a:t>
            </a:r>
            <a:r>
              <a:rPr lang="ru-RU" sz="1100" dirty="0" smtClean="0"/>
              <a:t> </a:t>
            </a:r>
          </a:p>
          <a:p>
            <a:r>
              <a:rPr lang="en-US" sz="1100" dirty="0" smtClean="0">
                <a:hlinkClick r:id="rId13"/>
              </a:rPr>
              <a:t>https://muzei-mira.com/kartini_russkih_hudojnikov/1437-kartina-pokorenie-sibiri-ermakom-surikov-1895.html</a:t>
            </a:r>
            <a:endParaRPr lang="ru-RU" sz="1100" dirty="0" smtClean="0"/>
          </a:p>
          <a:p>
            <a:r>
              <a:rPr lang="en-US" sz="1100" dirty="0" smtClean="0">
                <a:hlinkClick r:id="rId14"/>
              </a:rPr>
              <a:t>http://www.deineka.ru/work-oborona_sevastopolya.php</a:t>
            </a:r>
            <a:endParaRPr lang="ru-RU" sz="1100" dirty="0" smtClean="0"/>
          </a:p>
          <a:p>
            <a:r>
              <a:rPr lang="en-US" sz="1100" dirty="0" smtClean="0">
                <a:hlinkClick r:id="rId15"/>
              </a:rPr>
              <a:t>http://opisanie-kartin.com/opisanie-kartiny-arkadiya-rylova-zelenyj-shum/</a:t>
            </a:r>
            <a:r>
              <a:rPr lang="ru-RU" sz="1100" dirty="0" smtClean="0"/>
              <a:t> </a:t>
            </a:r>
          </a:p>
          <a:p>
            <a:r>
              <a:rPr lang="en-US" sz="1100" dirty="0" smtClean="0">
                <a:hlinkClick r:id="rId15"/>
              </a:rPr>
              <a:t>http://opisanie-kartin.com/opisanie-kartiny-arkadiya-rylova-zelenyj-shum/</a:t>
            </a:r>
            <a:endParaRPr lang="ru-RU" sz="1100" dirty="0" smtClean="0"/>
          </a:p>
          <a:p>
            <a:r>
              <a:rPr lang="en-US" sz="1100" dirty="0" smtClean="0">
                <a:hlinkClick r:id="rId16"/>
              </a:rPr>
              <a:t>http</a:t>
            </a:r>
            <a:r>
              <a:rPr lang="en-US" sz="1100" dirty="0">
                <a:hlinkClick r:id="rId16"/>
              </a:rPr>
              <a:t>://</a:t>
            </a:r>
            <a:r>
              <a:rPr lang="en-US" sz="1100" dirty="0" smtClean="0">
                <a:hlinkClick r:id="rId16"/>
              </a:rPr>
              <a:t>nearyou.ru/100kartin/100karrt_77.html</a:t>
            </a:r>
            <a:r>
              <a:rPr lang="ru-RU" sz="1100" dirty="0" smtClean="0"/>
              <a:t> </a:t>
            </a:r>
          </a:p>
          <a:p>
            <a:r>
              <a:rPr lang="ru-RU" sz="1100" b="0" dirty="0">
                <a:hlinkClick r:id="rId17"/>
              </a:rPr>
              <a:t>http://opisanie-kartin.com/opisanie-kartiny-vasiliya-surikova-utro-streleckoj-kazni</a:t>
            </a:r>
            <a:r>
              <a:rPr lang="ru-RU" sz="1100" b="0" dirty="0" smtClean="0">
                <a:hlinkClick r:id="rId17"/>
              </a:rPr>
              <a:t>/</a:t>
            </a:r>
            <a:endParaRPr lang="ru-RU" sz="1100" b="0" dirty="0" smtClean="0"/>
          </a:p>
          <a:p>
            <a:r>
              <a:rPr lang="en-US" sz="1100" dirty="0"/>
              <a:t>http://www.liveinternet.ru/users/vlad49/post257400270/</a:t>
            </a:r>
            <a:endParaRPr lang="ru-RU" sz="1100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24428" cy="4392488"/>
          </a:xfrm>
        </p:spPr>
        <p:txBody>
          <a:bodyPr>
            <a:normAutofit/>
          </a:bodyPr>
          <a:lstStyle/>
          <a:p>
            <a:r>
              <a:rPr lang="ru-RU" sz="1800" b="0" dirty="0"/>
              <a:t>Завораживает солнечный свет внутри каждой </a:t>
            </a:r>
            <a:r>
              <a:rPr lang="ru-RU" sz="1800" b="0" dirty="0" smtClean="0"/>
              <a:t>ягоды  в </a:t>
            </a:r>
            <a:r>
              <a:rPr lang="ru-RU" sz="1800" b="0" dirty="0"/>
              <a:t>жарком сиянии золотых </a:t>
            </a:r>
            <a:r>
              <a:rPr lang="ru-RU" sz="1800" b="0" dirty="0" smtClean="0"/>
              <a:t>сережек  в </a:t>
            </a:r>
            <a:r>
              <a:rPr lang="ru-RU" sz="1800" b="0" dirty="0"/>
              <a:t>больших карих глазах героини. </a:t>
            </a:r>
            <a:endParaRPr lang="ru-RU" sz="1800" b="0" dirty="0" smtClean="0"/>
          </a:p>
          <a:p>
            <a:r>
              <a:rPr lang="ru-RU" sz="1800" b="0" dirty="0" smtClean="0"/>
              <a:t>Румянец </a:t>
            </a:r>
            <a:r>
              <a:rPr lang="ru-RU" sz="1800" b="0" dirty="0"/>
              <a:t>на щеках </a:t>
            </a:r>
            <a:r>
              <a:rPr lang="ru-RU" sz="1800" b="0" dirty="0" smtClean="0"/>
              <a:t>героини  едва </a:t>
            </a:r>
            <a:r>
              <a:rPr lang="ru-RU" sz="1800" b="0" dirty="0"/>
              <a:t>заметный </a:t>
            </a:r>
            <a:r>
              <a:rPr lang="ru-RU" sz="1800" b="0" dirty="0" smtClean="0"/>
              <a:t>создает </a:t>
            </a:r>
            <a:r>
              <a:rPr lang="ru-RU" sz="1800" b="0" dirty="0"/>
              <a:t>удивительно трепетный и свежий образ. </a:t>
            </a:r>
            <a:endParaRPr lang="ru-RU" sz="1800" b="0" dirty="0" smtClean="0"/>
          </a:p>
          <a:p>
            <a:r>
              <a:rPr lang="ru-RU" sz="1800" b="0" dirty="0" smtClean="0"/>
              <a:t>Белая </a:t>
            </a:r>
            <a:r>
              <a:rPr lang="ru-RU" sz="1800" b="0" dirty="0"/>
              <a:t>блузка оттеняет смуглую бархатную кожу. </a:t>
            </a:r>
            <a:endParaRPr lang="ru-RU" sz="1800" b="0" dirty="0" smtClean="0"/>
          </a:p>
          <a:p>
            <a:r>
              <a:rPr lang="ru-RU" sz="1800" b="0" dirty="0" smtClean="0"/>
              <a:t>Девушка   </a:t>
            </a:r>
            <a:r>
              <a:rPr lang="ru-RU" sz="1800" b="0" dirty="0"/>
              <a:t>впитавшая лучи жаркого </a:t>
            </a:r>
            <a:r>
              <a:rPr lang="ru-RU" sz="1800" b="0" dirty="0" smtClean="0"/>
              <a:t>солнца  </a:t>
            </a:r>
            <a:r>
              <a:rPr lang="ru-RU" sz="1800" b="0" dirty="0"/>
              <a:t>словно сама излучает теплый </a:t>
            </a:r>
            <a:r>
              <a:rPr lang="ru-RU" sz="1800" b="0" dirty="0" smtClean="0"/>
              <a:t>свет.</a:t>
            </a:r>
          </a:p>
          <a:p>
            <a:r>
              <a:rPr lang="ru-RU" sz="1800" b="0" dirty="0" smtClean="0"/>
              <a:t>Темная </a:t>
            </a:r>
            <a:r>
              <a:rPr lang="ru-RU" sz="1800" b="0" dirty="0"/>
              <a:t>зелень листьев виноградной </a:t>
            </a:r>
            <a:r>
              <a:rPr lang="ru-RU" sz="1800" b="0" dirty="0" smtClean="0"/>
              <a:t>лозы  </a:t>
            </a:r>
            <a:r>
              <a:rPr lang="ru-RU" sz="1800" b="0" dirty="0"/>
              <a:t>старая </a:t>
            </a:r>
            <a:r>
              <a:rPr lang="ru-RU" sz="1800" b="0" dirty="0" smtClean="0"/>
              <a:t>лестница  плетеная </a:t>
            </a:r>
            <a:r>
              <a:rPr lang="ru-RU" sz="1800" b="0" dirty="0"/>
              <a:t>корзина </a:t>
            </a:r>
            <a:r>
              <a:rPr lang="ru-RU" sz="1800" b="0" dirty="0" smtClean="0"/>
              <a:t>  детали  </a:t>
            </a:r>
            <a:r>
              <a:rPr lang="ru-RU" sz="1800" b="0" dirty="0"/>
              <a:t>призванные подчеркнуть яркость полуденного </a:t>
            </a:r>
            <a:r>
              <a:rPr lang="ru-RU" sz="1800" b="0" dirty="0" smtClean="0"/>
              <a:t>солнца  </a:t>
            </a:r>
            <a:r>
              <a:rPr lang="ru-RU" sz="1800" b="0" dirty="0"/>
              <a:t>теплоту летнего итальянского </a:t>
            </a:r>
            <a:r>
              <a:rPr lang="ru-RU" sz="1800" b="0" dirty="0" smtClean="0"/>
              <a:t>дня.</a:t>
            </a:r>
            <a:endParaRPr lang="ru-RU" sz="1800" dirty="0"/>
          </a:p>
          <a:p>
            <a:r>
              <a:rPr lang="ru-RU" sz="1800" b="0" dirty="0" smtClean="0"/>
              <a:t>Девушка  </a:t>
            </a:r>
            <a:r>
              <a:rPr lang="ru-RU" sz="1800" b="0" dirty="0"/>
              <a:t>виноградная </a:t>
            </a:r>
            <a:r>
              <a:rPr lang="ru-RU" sz="1800" b="0" dirty="0" smtClean="0"/>
              <a:t>гроздь  солнце   всё складывается </a:t>
            </a:r>
            <a:r>
              <a:rPr lang="ru-RU" sz="1800" b="0" dirty="0"/>
              <a:t>в стройную </a:t>
            </a:r>
            <a:r>
              <a:rPr lang="ru-RU" sz="1800" b="0" dirty="0" smtClean="0"/>
              <a:t>гармонию  отличающую </a:t>
            </a:r>
            <a:r>
              <a:rPr lang="ru-RU" sz="1800" b="0" dirty="0"/>
              <a:t>все работы художника.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8/87/Brjullov_Italianskij_Poldenj.jpg/800px-Brjullov_Italianskij_Polden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12"/>
            <a:ext cx="1911841" cy="225119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375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524428" cy="4392488"/>
          </a:xfrm>
        </p:spPr>
        <p:txBody>
          <a:bodyPr>
            <a:normAutofit/>
          </a:bodyPr>
          <a:lstStyle/>
          <a:p>
            <a:r>
              <a:rPr lang="ru-RU" sz="1800" b="0" dirty="0"/>
              <a:t>Завораживает солнечный свет внутри каждой </a:t>
            </a:r>
            <a:r>
              <a:rPr lang="ru-RU" sz="1800" b="0" dirty="0" smtClean="0"/>
              <a:t>ягоды , в </a:t>
            </a:r>
            <a:r>
              <a:rPr lang="ru-RU" sz="1800" b="0" dirty="0"/>
              <a:t>жарком сиянии золотых </a:t>
            </a:r>
            <a:r>
              <a:rPr lang="ru-RU" sz="1800" b="0" dirty="0" smtClean="0"/>
              <a:t>сережек,  в </a:t>
            </a:r>
            <a:r>
              <a:rPr lang="ru-RU" sz="1800" b="0" dirty="0"/>
              <a:t>больших карих глазах героини. </a:t>
            </a:r>
            <a:endParaRPr lang="ru-RU" sz="1800" b="0" dirty="0" smtClean="0"/>
          </a:p>
          <a:p>
            <a:r>
              <a:rPr lang="ru-RU" sz="1800" b="0" dirty="0" smtClean="0"/>
              <a:t>Румянец </a:t>
            </a:r>
            <a:r>
              <a:rPr lang="ru-RU" sz="1800" b="0" dirty="0"/>
              <a:t>на щеках </a:t>
            </a:r>
            <a:r>
              <a:rPr lang="ru-RU" sz="1800" b="0" dirty="0" smtClean="0"/>
              <a:t>героини, едва заметный, создает </a:t>
            </a:r>
            <a:r>
              <a:rPr lang="ru-RU" sz="1800" b="0" dirty="0"/>
              <a:t>удивительно трепетный и свежий образ. </a:t>
            </a:r>
            <a:endParaRPr lang="ru-RU" sz="1800" b="0" dirty="0" smtClean="0"/>
          </a:p>
          <a:p>
            <a:r>
              <a:rPr lang="ru-RU" sz="1800" b="0" dirty="0" smtClean="0"/>
              <a:t>Белая </a:t>
            </a:r>
            <a:r>
              <a:rPr lang="ru-RU" sz="1800" b="0" dirty="0"/>
              <a:t>блузка оттеняет смуглую бархатную кожу. </a:t>
            </a:r>
            <a:endParaRPr lang="ru-RU" sz="1800" b="0" dirty="0" smtClean="0"/>
          </a:p>
          <a:p>
            <a:r>
              <a:rPr lang="ru-RU" sz="1800" b="0" dirty="0" smtClean="0"/>
              <a:t>Девушка,   </a:t>
            </a:r>
            <a:r>
              <a:rPr lang="ru-RU" sz="1800" b="0" dirty="0"/>
              <a:t>впитавшая лучи жаркого </a:t>
            </a:r>
            <a:r>
              <a:rPr lang="ru-RU" sz="1800" b="0" dirty="0" smtClean="0"/>
              <a:t>солнца,  </a:t>
            </a:r>
            <a:r>
              <a:rPr lang="ru-RU" sz="1800" b="0" dirty="0"/>
              <a:t>словно сама излучает теплый </a:t>
            </a:r>
            <a:r>
              <a:rPr lang="ru-RU" sz="1800" b="0" dirty="0" smtClean="0"/>
              <a:t>свет.</a:t>
            </a:r>
          </a:p>
          <a:p>
            <a:r>
              <a:rPr lang="ru-RU" sz="1800" b="0" dirty="0" smtClean="0"/>
              <a:t>Темная </a:t>
            </a:r>
            <a:r>
              <a:rPr lang="ru-RU" sz="1800" b="0" dirty="0"/>
              <a:t>зелень листьев виноградной </a:t>
            </a:r>
            <a:r>
              <a:rPr lang="ru-RU" sz="1800" b="0" dirty="0" smtClean="0"/>
              <a:t>лозы,  </a:t>
            </a:r>
            <a:r>
              <a:rPr lang="ru-RU" sz="1800" b="0" dirty="0"/>
              <a:t>старая </a:t>
            </a:r>
            <a:r>
              <a:rPr lang="ru-RU" sz="1800" b="0" dirty="0" smtClean="0"/>
              <a:t>лестница,  плетеная </a:t>
            </a:r>
            <a:r>
              <a:rPr lang="ru-RU" sz="1800" b="0" dirty="0"/>
              <a:t>корзина </a:t>
            </a:r>
            <a:r>
              <a:rPr lang="ru-RU" sz="1800" b="0" dirty="0" smtClean="0"/>
              <a:t>-  детали,  </a:t>
            </a:r>
            <a:r>
              <a:rPr lang="ru-RU" sz="1800" b="0" dirty="0"/>
              <a:t>призванные подчеркнуть яркость полуденного </a:t>
            </a:r>
            <a:r>
              <a:rPr lang="ru-RU" sz="1800" b="0" dirty="0" smtClean="0"/>
              <a:t>солнца, </a:t>
            </a:r>
            <a:r>
              <a:rPr lang="ru-RU" sz="1800" b="0" dirty="0"/>
              <a:t>теплоту летнего итальянского </a:t>
            </a:r>
            <a:r>
              <a:rPr lang="ru-RU" sz="1800" b="0" dirty="0" smtClean="0"/>
              <a:t>дня.</a:t>
            </a:r>
            <a:endParaRPr lang="ru-RU" sz="1800" dirty="0"/>
          </a:p>
          <a:p>
            <a:r>
              <a:rPr lang="ru-RU" sz="1800" b="0" dirty="0" smtClean="0"/>
              <a:t>Девушка,  </a:t>
            </a:r>
            <a:r>
              <a:rPr lang="ru-RU" sz="1800" b="0" dirty="0"/>
              <a:t>виноградная </a:t>
            </a:r>
            <a:r>
              <a:rPr lang="ru-RU" sz="1800" b="0" dirty="0" smtClean="0"/>
              <a:t>гроздь,  солнце  - всё складывается </a:t>
            </a:r>
            <a:r>
              <a:rPr lang="ru-RU" sz="1800" b="0" dirty="0"/>
              <a:t>в стройную </a:t>
            </a:r>
            <a:r>
              <a:rPr lang="ru-RU" sz="1800" b="0" dirty="0" smtClean="0"/>
              <a:t>гармонию, отличающую </a:t>
            </a:r>
            <a:r>
              <a:rPr lang="ru-RU" sz="1800" b="0" dirty="0"/>
              <a:t>все работы художника.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8/87/Brjullov_Italianskij_Poldenj.jpg/800px-Brjullov_Italianskij_Polden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12"/>
            <a:ext cx="1911841" cy="225119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6503" y="290733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Взаимопроверка!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2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rbel" pitchFamily="34" charset="0"/>
              </a:rPr>
              <a:t>Брюллов  </a:t>
            </a:r>
            <a:r>
              <a:rPr lang="ru-RU" b="1" i="1" cap="none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rbel" pitchFamily="34" charset="0"/>
              </a:rPr>
              <a:t>К. П. "</a:t>
            </a:r>
            <a:r>
              <a:rPr lang="ru-RU" b="1" i="1" cap="none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rbel" pitchFamily="34" charset="0"/>
                <a:hlinkClick r:id="rId2" tooltip="Последний день Помпеи"/>
              </a:rPr>
              <a:t>Последний день Помпеи</a:t>
            </a:r>
            <a:r>
              <a:rPr lang="ru-RU" b="1" i="1" cap="none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rbel" pitchFamily="34" charset="0"/>
              </a:rPr>
              <a:t>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upload.wikimedia.org/wikipedia/commons/thumb/e/ec/Karl_Brullov_-_The_Last_Day_of_Pompeii_-_Google_Art_Project.jpg/800px-Karl_Brullov_-_The_Last_Day_of_Pompeii_-_Google_Art_Projec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7620000" cy="5353051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63888" y="6425143"/>
            <a:ext cx="4724400" cy="274320"/>
          </a:xfrm>
        </p:spPr>
        <p:txBody>
          <a:bodyPr/>
          <a:lstStyle/>
          <a:p>
            <a:r>
              <a:rPr lang="ru-RU" dirty="0" smtClean="0"/>
              <a:t>МБОУ - </a:t>
            </a:r>
            <a:r>
              <a:rPr lang="ru-RU" dirty="0" err="1" smtClean="0"/>
              <a:t>Питлярская</a:t>
            </a:r>
            <a:r>
              <a:rPr lang="ru-RU" dirty="0" smtClean="0"/>
              <a:t> СОШ "ОЦ" Дружинина В.В.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987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370" y="369760"/>
            <a:ext cx="7520940" cy="3579849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Calibri"/>
                <a:ea typeface="Calibri"/>
                <a:cs typeface="Times New Roman"/>
              </a:rPr>
              <a:t>Карл Брюллов словно видел этих людей в роковой для них день когда разгневанный Везувий покрыл город Помпею толстым слоем пепла.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Calibri"/>
                <a:ea typeface="Calibri"/>
                <a:cs typeface="Times New Roman"/>
              </a:rPr>
              <a:t>Образы людей созданные художником поражают зрителя подлинным величием духа умением сострадать и помогать друг другу</a:t>
            </a:r>
            <a:r>
              <a:rPr lang="ru-RU" sz="2000" i="1" dirty="0" smtClean="0">
                <a:latin typeface="Calibri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 smtClean="0">
                <a:latin typeface="Calibri"/>
                <a:ea typeface="Calibri"/>
                <a:cs typeface="Times New Roman"/>
              </a:rPr>
              <a:t>В пепле засыпавшем греческий город Помпеи археологи обнаружили большое количество различных предметов в том числе и бронзовые циркули.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- Питлярская СОШ "ОЦ" Дружинина В.В.</a:t>
            </a:r>
            <a:endParaRPr lang="ru-RU"/>
          </a:p>
        </p:txBody>
      </p:sp>
      <p:pic>
        <p:nvPicPr>
          <p:cNvPr id="5" name="Picture 2" descr="https://upload.wikimedia.org/wikipedia/commons/thumb/e/ec/Karl_Brullov_-_The_Last_Day_of_Pompeii_-_Google_Art_Project.jpg/800px-Karl_Brullov_-_The_Last_Day_of_Pompeii_-_Google_Art_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19374"/>
            <a:ext cx="3609590" cy="253573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0444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1551</TotalTime>
  <Words>3159</Words>
  <Application>Microsoft Office PowerPoint</Application>
  <PresentationFormat>Экран (4:3)</PresentationFormat>
  <Paragraphs>198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Углы</vt:lpstr>
      <vt:lpstr>Виртуальная прогулка по Государственному русскому музею</vt:lpstr>
      <vt:lpstr>Сформулируйте задание!</vt:lpstr>
      <vt:lpstr>Санкт-Петербург, Россия. Михайловский дворец (главный корпус Русского музея).</vt:lpstr>
      <vt:lpstr>Взаимопроверка  (если выписывались слова с пропусками!)</vt:lpstr>
      <vt:lpstr>К. П. Брюллов  "Итальянский полдень"</vt:lpstr>
      <vt:lpstr>Презентация PowerPoint</vt:lpstr>
      <vt:lpstr>Презентация PowerPoint</vt:lpstr>
      <vt:lpstr>Брюллов  К. П. "Последний день Помпеи"</vt:lpstr>
      <vt:lpstr>Презентация PowerPoint</vt:lpstr>
      <vt:lpstr>Презентация PowerPoint</vt:lpstr>
      <vt:lpstr>Шишкин  И. «Корабельная роща»</vt:lpstr>
      <vt:lpstr>Презентация PowerPoint</vt:lpstr>
      <vt:lpstr>Презентация PowerPoint</vt:lpstr>
      <vt:lpstr>Айвазовский И. "Девятый вал" </vt:lpstr>
      <vt:lpstr>Презентация PowerPoint</vt:lpstr>
      <vt:lpstr>Презентация PowerPoint</vt:lpstr>
      <vt:lpstr>Репин  И. Е.  «Бурлаки на Волге»</vt:lpstr>
      <vt:lpstr>Презентация PowerPoint</vt:lpstr>
      <vt:lpstr>Презентация PowerPoint</vt:lpstr>
      <vt:lpstr>А.Г. Венецианов « Жница» </vt:lpstr>
      <vt:lpstr>Презентация PowerPoint</vt:lpstr>
      <vt:lpstr>Взаимопроверка!</vt:lpstr>
      <vt:lpstr>Репин И.  «Запорожцы пишут письмо турецкому султану»</vt:lpstr>
      <vt:lpstr>Презентация PowerPoint</vt:lpstr>
      <vt:lpstr>Презентация PowerPoint</vt:lpstr>
      <vt:lpstr>Васнецов В. М.  «Витязь на распутье»</vt:lpstr>
      <vt:lpstr>Презентация PowerPoint</vt:lpstr>
      <vt:lpstr>Презентация PowerPoint</vt:lpstr>
      <vt:lpstr> Федотов П.А. «Сватовство майора» </vt:lpstr>
      <vt:lpstr>Презентация PowerPoint</vt:lpstr>
      <vt:lpstr>Презентация PowerPoint</vt:lpstr>
      <vt:lpstr>Саврасов  А.К. «Радуга»</vt:lpstr>
      <vt:lpstr>Презентация PowerPoint</vt:lpstr>
      <vt:lpstr>Презентация PowerPoint</vt:lpstr>
      <vt:lpstr>Суриков В. И. «Взятие снежного городка»</vt:lpstr>
      <vt:lpstr>Презентация PowerPoint</vt:lpstr>
      <vt:lpstr>Презентация PowerPoint</vt:lpstr>
      <vt:lpstr>Суриков В.  «Переход Суворова через Альпы»</vt:lpstr>
      <vt:lpstr>Презентация PowerPoint</vt:lpstr>
      <vt:lpstr>Презентация PowerPoint</vt:lpstr>
      <vt:lpstr>Суриков В.И.  "Покорение Сибири Ермаком" </vt:lpstr>
      <vt:lpstr>Презентация PowerPoint</vt:lpstr>
      <vt:lpstr>Презентация PowerPoint</vt:lpstr>
      <vt:lpstr>Презентация PowerPoint</vt:lpstr>
      <vt:lpstr>Презентация PowerPoint</vt:lpstr>
      <vt:lpstr>Суриков В.И. «Утро стрелецкой казни»</vt:lpstr>
      <vt:lpstr>Презентация PowerPoint</vt:lpstr>
      <vt:lpstr>Презентация PowerPoint</vt:lpstr>
      <vt:lpstr>Дейнека  А. «Оборона Севастополя. 1942»</vt:lpstr>
      <vt:lpstr>Презентация PowerPoint</vt:lpstr>
      <vt:lpstr>Презентация PowerPoint</vt:lpstr>
      <vt:lpstr>Рылов  А. «Зеленый шум»</vt:lpstr>
      <vt:lpstr>Презентация PowerPoint</vt:lpstr>
      <vt:lpstr>Презентация PowerPoint</vt:lpstr>
      <vt:lpstr>Использованные материалы: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admin</cp:lastModifiedBy>
  <cp:revision>63</cp:revision>
  <dcterms:created xsi:type="dcterms:W3CDTF">2017-02-19T11:42:02Z</dcterms:created>
  <dcterms:modified xsi:type="dcterms:W3CDTF">2019-11-07T03:56:01Z</dcterms:modified>
</cp:coreProperties>
</file>